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37" r:id="rId2"/>
    <p:sldId id="358" r:id="rId3"/>
    <p:sldId id="338" r:id="rId4"/>
    <p:sldId id="357" r:id="rId5"/>
    <p:sldId id="348" r:id="rId6"/>
    <p:sldId id="355" r:id="rId7"/>
    <p:sldId id="349" r:id="rId8"/>
    <p:sldId id="286" r:id="rId9"/>
    <p:sldId id="351" r:id="rId10"/>
    <p:sldId id="353" r:id="rId11"/>
    <p:sldId id="327" r:id="rId12"/>
    <p:sldId id="341" r:id="rId13"/>
    <p:sldId id="291" r:id="rId14"/>
    <p:sldId id="354" r:id="rId15"/>
    <p:sldId id="344" r:id="rId16"/>
    <p:sldId id="356" r:id="rId17"/>
    <p:sldId id="345" r:id="rId18"/>
    <p:sldId id="328" r:id="rId19"/>
    <p:sldId id="335" r:id="rId20"/>
    <p:sldId id="329" r:id="rId21"/>
    <p:sldId id="359" r:id="rId22"/>
  </p:sldIdLst>
  <p:sldSz cx="9144000" cy="6858000" type="screen4x3"/>
  <p:notesSz cx="6858000" cy="9144000"/>
  <p:custDataLst>
    <p:tags r:id="rId24"/>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FF"/>
    <a:srgbClr val="FFFF00"/>
    <a:srgbClr val="996633"/>
    <a:srgbClr val="FF0000"/>
    <a:srgbClr val="008000"/>
    <a:srgbClr val="34DA00"/>
    <a:srgbClr val="FF0066"/>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5" autoAdjust="0"/>
    <p:restoredTop sz="94775" autoAdjust="0"/>
  </p:normalViewPr>
  <p:slideViewPr>
    <p:cSldViewPr>
      <p:cViewPr>
        <p:scale>
          <a:sx n="66" d="100"/>
          <a:sy n="66" d="100"/>
        </p:scale>
        <p:origin x="-534" y="-3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BD7A7E5-26C5-4113-A198-CAB18256D066}" type="slidenum">
              <a:rPr lang="en-US"/>
              <a:pPr>
                <a:defRPr/>
              </a:pPr>
              <a:t>‹#›</a:t>
            </a:fld>
            <a:endParaRPr lang="en-US"/>
          </a:p>
        </p:txBody>
      </p:sp>
    </p:spTree>
    <p:extLst>
      <p:ext uri="{BB962C8B-B14F-4D97-AF65-F5344CB8AC3E}">
        <p14:creationId xmlns:p14="http://schemas.microsoft.com/office/powerpoint/2010/main" val="36616928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A8EB33D-3009-401F-A27B-9CD7047B8AC0}" type="slidenum">
              <a:rPr lang="en-US" smtClean="0"/>
              <a:pPr/>
              <a:t>3</a:t>
            </a:fld>
            <a:endParaRPr lang="en-US" smtClean="0"/>
          </a:p>
        </p:txBody>
      </p:sp>
      <p:sp>
        <p:nvSpPr>
          <p:cNvPr id="33795" name="Text Box 2"/>
          <p:cNvSpPr txBox="1">
            <a:spLocks noChangeArrowheads="1"/>
          </p:cNvSpPr>
          <p:nvPr/>
        </p:nvSpPr>
        <p:spPr bwMode="auto">
          <a:xfrm>
            <a:off x="1143000" y="3048000"/>
            <a:ext cx="4419600" cy="1465263"/>
          </a:xfrm>
          <a:prstGeom prst="rect">
            <a:avLst/>
          </a:prstGeom>
          <a:noFill/>
          <a:ln w="9525">
            <a:noFill/>
            <a:miter lim="800000"/>
            <a:headEnd/>
            <a:tailEnd/>
          </a:ln>
        </p:spPr>
        <p:txBody>
          <a:bodyPr>
            <a:spAutoFit/>
          </a:bodyPr>
          <a:lstStyle/>
          <a:p>
            <a:pPr eaLnBrk="0" hangingPunct="0">
              <a:spcBef>
                <a:spcPct val="50000"/>
              </a:spcBef>
            </a:pPr>
            <a:r>
              <a:rPr lang="en-US" sz="3600">
                <a:latin typeface="Times New Roman" pitchFamily="18" charset="0"/>
              </a:rPr>
              <a:t>BÀN CHÂN KÌ DIỆU</a:t>
            </a:r>
          </a:p>
          <a:p>
            <a:pPr eaLnBrk="0" hangingPunct="0">
              <a:spcBef>
                <a:spcPct val="50000"/>
              </a:spcBef>
            </a:pPr>
            <a:endParaRPr lang="en-US" sz="3600">
              <a:latin typeface="Times New Roman" pitchFamily="18" charset="0"/>
            </a:endParaRPr>
          </a:p>
        </p:txBody>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06470F9-30D1-41A7-8F70-34F715868AAF}" type="slidenum">
              <a:rPr lang="en-US" smtClean="0"/>
              <a:pPr/>
              <a:t>8</a:t>
            </a:fld>
            <a:endParaRPr lang="en-US" smtClean="0"/>
          </a:p>
        </p:txBody>
      </p:sp>
      <p:sp>
        <p:nvSpPr>
          <p:cNvPr id="35843" name="Text Box 2"/>
          <p:cNvSpPr txBox="1">
            <a:spLocks noChangeArrowheads="1"/>
          </p:cNvSpPr>
          <p:nvPr/>
        </p:nvSpPr>
        <p:spPr bwMode="auto">
          <a:xfrm>
            <a:off x="1143000" y="3048000"/>
            <a:ext cx="4419600" cy="1465263"/>
          </a:xfrm>
          <a:prstGeom prst="rect">
            <a:avLst/>
          </a:prstGeom>
          <a:noFill/>
          <a:ln w="9525">
            <a:noFill/>
            <a:miter lim="800000"/>
            <a:headEnd/>
            <a:tailEnd/>
          </a:ln>
        </p:spPr>
        <p:txBody>
          <a:bodyPr>
            <a:spAutoFit/>
          </a:bodyPr>
          <a:lstStyle/>
          <a:p>
            <a:pPr eaLnBrk="0" hangingPunct="0">
              <a:spcBef>
                <a:spcPct val="50000"/>
              </a:spcBef>
            </a:pPr>
            <a:r>
              <a:rPr lang="en-US" sz="3600">
                <a:latin typeface="Times New Roman" pitchFamily="18" charset="0"/>
              </a:rPr>
              <a:t>BÀN CHÂN KÌ DIỆU</a:t>
            </a:r>
          </a:p>
          <a:p>
            <a:pPr eaLnBrk="0" hangingPunct="0">
              <a:spcBef>
                <a:spcPct val="50000"/>
              </a:spcBef>
            </a:pPr>
            <a:endParaRPr lang="en-US" sz="3600">
              <a:latin typeface="Times New Roman" pitchFamily="18" charset="0"/>
            </a:endParaRPr>
          </a:p>
        </p:txBody>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06470F9-30D1-41A7-8F70-34F715868AAF}" type="slidenum">
              <a:rPr lang="en-US" smtClean="0"/>
              <a:pPr/>
              <a:t>9</a:t>
            </a:fld>
            <a:endParaRPr lang="en-US" smtClean="0"/>
          </a:p>
        </p:txBody>
      </p:sp>
      <p:sp>
        <p:nvSpPr>
          <p:cNvPr id="35843" name="Text Box 2"/>
          <p:cNvSpPr txBox="1">
            <a:spLocks noChangeArrowheads="1"/>
          </p:cNvSpPr>
          <p:nvPr/>
        </p:nvSpPr>
        <p:spPr bwMode="auto">
          <a:xfrm>
            <a:off x="1143000" y="3048000"/>
            <a:ext cx="4419600" cy="1465263"/>
          </a:xfrm>
          <a:prstGeom prst="rect">
            <a:avLst/>
          </a:prstGeom>
          <a:noFill/>
          <a:ln w="9525">
            <a:noFill/>
            <a:miter lim="800000"/>
            <a:headEnd/>
            <a:tailEnd/>
          </a:ln>
        </p:spPr>
        <p:txBody>
          <a:bodyPr>
            <a:spAutoFit/>
          </a:bodyPr>
          <a:lstStyle/>
          <a:p>
            <a:pPr eaLnBrk="0" hangingPunct="0">
              <a:spcBef>
                <a:spcPct val="50000"/>
              </a:spcBef>
            </a:pPr>
            <a:r>
              <a:rPr lang="en-US" sz="3600">
                <a:latin typeface="Times New Roman" pitchFamily="18" charset="0"/>
              </a:rPr>
              <a:t>BÀN CHÂN KÌ DIỆU</a:t>
            </a:r>
          </a:p>
          <a:p>
            <a:pPr eaLnBrk="0" hangingPunct="0">
              <a:spcBef>
                <a:spcPct val="50000"/>
              </a:spcBef>
            </a:pPr>
            <a:endParaRPr lang="en-US" sz="3600">
              <a:latin typeface="Times New Roman" pitchFamily="18" charset="0"/>
            </a:endParaRPr>
          </a:p>
        </p:txBody>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CE09F336-7F6F-49B9-A09F-02BDAA3CBAA4}" type="slidenum">
              <a:rPr lang="en-US" smtClean="0"/>
              <a:pPr/>
              <a:t>13</a:t>
            </a:fld>
            <a:endParaRPr lang="en-US" smtClean="0"/>
          </a:p>
        </p:txBody>
      </p:sp>
      <p:sp>
        <p:nvSpPr>
          <p:cNvPr id="44035" name="Text Box 2"/>
          <p:cNvSpPr txBox="1">
            <a:spLocks noChangeArrowheads="1"/>
          </p:cNvSpPr>
          <p:nvPr/>
        </p:nvSpPr>
        <p:spPr bwMode="auto">
          <a:xfrm>
            <a:off x="1143000" y="3048000"/>
            <a:ext cx="4419600" cy="1465263"/>
          </a:xfrm>
          <a:prstGeom prst="rect">
            <a:avLst/>
          </a:prstGeom>
          <a:noFill/>
          <a:ln w="9525">
            <a:noFill/>
            <a:miter lim="800000"/>
            <a:headEnd/>
            <a:tailEnd/>
          </a:ln>
        </p:spPr>
        <p:txBody>
          <a:bodyPr>
            <a:spAutoFit/>
          </a:bodyPr>
          <a:lstStyle/>
          <a:p>
            <a:pPr eaLnBrk="0" hangingPunct="0">
              <a:spcBef>
                <a:spcPct val="50000"/>
              </a:spcBef>
            </a:pPr>
            <a:r>
              <a:rPr lang="en-US" sz="3600">
                <a:latin typeface="Times New Roman" pitchFamily="18" charset="0"/>
              </a:rPr>
              <a:t>BÀN CHÂN KÌ DIỆU</a:t>
            </a:r>
          </a:p>
          <a:p>
            <a:pPr eaLnBrk="0" hangingPunct="0">
              <a:spcBef>
                <a:spcPct val="50000"/>
              </a:spcBef>
            </a:pPr>
            <a:endParaRPr lang="en-US" sz="3600">
              <a:latin typeface="Times New Roman" pitchFamily="18" charset="0"/>
            </a:endParaRPr>
          </a:p>
        </p:txBody>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208012-8131-4673-BF09-D381D5DF758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8FD569-986F-49D6-B723-1C1402C7A6C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7BA2E5-46A9-4C24-8AF2-28F10FAD141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5E16D-BB5E-4559-88F3-5AB32AF4BA0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5F5F4C-765B-478C-91A4-498CE166F13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C8803-113E-4290-BFC6-DEB64CAECF3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826845-2D10-42EA-A5AE-AB73CF9560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F55108-66AF-47A6-A12F-04D7D5177D1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200C82-4AAA-4BE0-9CB1-6977BFBC40C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C616AA-21C8-4BC4-8835-FA6B277E6E9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90CEA6-685C-4C00-9106-6B6122DEE15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728329A-2CDB-45D5-9437-6BE4ECEABB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3600188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8"/>
          <p:cNvSpPr txBox="1">
            <a:spLocks noChangeArrowheads="1"/>
          </p:cNvSpPr>
          <p:nvPr/>
        </p:nvSpPr>
        <p:spPr bwMode="auto">
          <a:xfrm>
            <a:off x="838200" y="1676400"/>
            <a:ext cx="7848600" cy="2062103"/>
          </a:xfrm>
          <a:prstGeom prst="rect">
            <a:avLst/>
          </a:prstGeom>
          <a:noFill/>
          <a:ln w="9525">
            <a:noFill/>
            <a:miter lim="800000"/>
            <a:headEnd/>
            <a:tailEnd/>
          </a:ln>
          <a:effectLst/>
        </p:spPr>
        <p:txBody>
          <a:bodyPr wrap="square">
            <a:spAutoFit/>
          </a:bodyPr>
          <a:lstStyle/>
          <a:p>
            <a:pPr algn="justLow">
              <a:spcBef>
                <a:spcPct val="20000"/>
              </a:spcBef>
            </a:pPr>
            <a:r>
              <a:rPr lang="en-US" sz="3200" b="1">
                <a:solidFill>
                  <a:srgbClr val="C00000"/>
                </a:solidFill>
                <a:latin typeface="Times New Roman" pitchFamily="18" charset="0"/>
                <a:cs typeface="Times New Roman" pitchFamily="18" charset="0"/>
              </a:rPr>
              <a:t>*</a:t>
            </a:r>
            <a:r>
              <a:rPr lang="en-US" sz="3200" b="1">
                <a:solidFill>
                  <a:srgbClr val="000099"/>
                </a:solidFill>
                <a:latin typeface="Times New Roman" pitchFamily="18" charset="0"/>
                <a:cs typeface="Times New Roman" pitchFamily="18" charset="0"/>
              </a:rPr>
              <a:t> </a:t>
            </a:r>
            <a:r>
              <a:rPr lang="en-US" sz="3200" b="1">
                <a:solidFill>
                  <a:srgbClr val="C00000"/>
                </a:solidFill>
                <a:latin typeface="Times New Roman" pitchFamily="18" charset="0"/>
                <a:cs typeface="Times New Roman" pitchFamily="18" charset="0"/>
              </a:rPr>
              <a:t>Thí nghiệm </a:t>
            </a:r>
            <a:r>
              <a:rPr lang="en-US" sz="3200" b="1" smtClean="0">
                <a:solidFill>
                  <a:srgbClr val="C00000"/>
                </a:solidFill>
                <a:latin typeface="Times New Roman" pitchFamily="18" charset="0"/>
                <a:cs typeface="Times New Roman" pitchFamily="18" charset="0"/>
              </a:rPr>
              <a:t>2</a:t>
            </a:r>
            <a:r>
              <a:rPr lang="en-US" sz="3200" b="1" smtClean="0">
                <a:solidFill>
                  <a:srgbClr val="000099"/>
                </a:solidFill>
                <a:latin typeface="Times New Roman" pitchFamily="18" charset="0"/>
                <a:cs typeface="Times New Roman" pitchFamily="18" charset="0"/>
              </a:rPr>
              <a:t>: </a:t>
            </a:r>
            <a:r>
              <a:rPr lang="en-US" sz="3200" b="1">
                <a:solidFill>
                  <a:srgbClr val="000099"/>
                </a:solidFill>
                <a:latin typeface="Times New Roman" pitchFamily="18" charset="0"/>
                <a:cs typeface="Times New Roman" pitchFamily="18" charset="0"/>
              </a:rPr>
              <a:t>Úp đĩa lên </a:t>
            </a:r>
            <a:r>
              <a:rPr lang="en-US" sz="3200" b="1" smtClean="0">
                <a:solidFill>
                  <a:srgbClr val="000099"/>
                </a:solidFill>
                <a:latin typeface="Times New Roman" pitchFamily="18" charset="0"/>
                <a:cs typeface="Times New Roman" pitchFamily="18" charset="0"/>
              </a:rPr>
              <a:t>cốc </a:t>
            </a:r>
            <a:r>
              <a:rPr lang="en-US" sz="3200" b="1">
                <a:solidFill>
                  <a:srgbClr val="000099"/>
                </a:solidFill>
                <a:latin typeface="Times New Roman" pitchFamily="18" charset="0"/>
                <a:cs typeface="Times New Roman" pitchFamily="18" charset="0"/>
              </a:rPr>
              <a:t>nước </a:t>
            </a:r>
            <a:r>
              <a:rPr lang="en-US" sz="3200" b="1" smtClean="0">
                <a:solidFill>
                  <a:srgbClr val="000099"/>
                </a:solidFill>
                <a:latin typeface="Times New Roman" pitchFamily="18" charset="0"/>
                <a:cs typeface="Times New Roman" pitchFamily="18" charset="0"/>
              </a:rPr>
              <a:t>nóng. </a:t>
            </a:r>
            <a:r>
              <a:rPr lang="en-US" sz="3200" b="1">
                <a:solidFill>
                  <a:srgbClr val="000099"/>
                </a:solidFill>
                <a:latin typeface="Times New Roman" pitchFamily="18" charset="0"/>
                <a:cs typeface="Times New Roman" pitchFamily="18" charset="0"/>
              </a:rPr>
              <a:t>k</a:t>
            </a:r>
            <a:r>
              <a:rPr lang="en-US" sz="3200" b="1" smtClean="0">
                <a:solidFill>
                  <a:srgbClr val="000099"/>
                </a:solidFill>
                <a:latin typeface="Times New Roman" pitchFamily="18" charset="0"/>
                <a:cs typeface="Times New Roman" pitchFamily="18" charset="0"/>
              </a:rPr>
              <a:t>hoảng </a:t>
            </a:r>
            <a:r>
              <a:rPr lang="en-US" sz="3200" b="1">
                <a:solidFill>
                  <a:srgbClr val="000099"/>
                </a:solidFill>
                <a:latin typeface="Times New Roman" pitchFamily="18" charset="0"/>
                <a:cs typeface="Times New Roman" pitchFamily="18" charset="0"/>
              </a:rPr>
              <a:t>1 phút </a:t>
            </a:r>
            <a:r>
              <a:rPr lang="en-US" sz="3200" b="1" smtClean="0">
                <a:solidFill>
                  <a:srgbClr val="000099"/>
                </a:solidFill>
                <a:latin typeface="Times New Roman" pitchFamily="18" charset="0"/>
                <a:cs typeface="Times New Roman" pitchFamily="18" charset="0"/>
              </a:rPr>
              <a:t>sau, </a:t>
            </a:r>
            <a:r>
              <a:rPr lang="en-US" sz="3200" b="1">
                <a:solidFill>
                  <a:srgbClr val="000099"/>
                </a:solidFill>
                <a:latin typeface="Times New Roman" pitchFamily="18" charset="0"/>
                <a:cs typeface="Times New Roman" pitchFamily="18" charset="0"/>
              </a:rPr>
              <a:t>nhấc đĩa </a:t>
            </a:r>
            <a:r>
              <a:rPr lang="en-US" sz="3200" b="1" smtClean="0">
                <a:solidFill>
                  <a:srgbClr val="000099"/>
                </a:solidFill>
                <a:latin typeface="Times New Roman" pitchFamily="18" charset="0"/>
                <a:cs typeface="Times New Roman" pitchFamily="18" charset="0"/>
              </a:rPr>
              <a:t>ra, em thấy hiện </a:t>
            </a:r>
            <a:r>
              <a:rPr lang="en-US" sz="3200" b="1">
                <a:solidFill>
                  <a:srgbClr val="000099"/>
                </a:solidFill>
                <a:latin typeface="Times New Roman" pitchFamily="18" charset="0"/>
                <a:cs typeface="Times New Roman" pitchFamily="18" charset="0"/>
              </a:rPr>
              <a:t>tượng gì xảy ra trên mặt </a:t>
            </a:r>
            <a:r>
              <a:rPr lang="en-US" sz="3200" b="1" smtClean="0">
                <a:solidFill>
                  <a:srgbClr val="000099"/>
                </a:solidFill>
                <a:latin typeface="Times New Roman" pitchFamily="18" charset="0"/>
                <a:cs typeface="Times New Roman" pitchFamily="18" charset="0"/>
              </a:rPr>
              <a:t>đĩa? Giải thích hiện </a:t>
            </a:r>
            <a:r>
              <a:rPr lang="en-US" sz="3200" b="1">
                <a:solidFill>
                  <a:srgbClr val="000099"/>
                </a:solidFill>
                <a:latin typeface="Times New Roman" pitchFamily="18" charset="0"/>
                <a:cs typeface="Times New Roman" pitchFamily="18" charset="0"/>
              </a:rPr>
              <a:t>tượng </a:t>
            </a:r>
            <a:r>
              <a:rPr lang="en-US" sz="3200" b="1" smtClean="0">
                <a:solidFill>
                  <a:srgbClr val="000099"/>
                </a:solidFill>
                <a:latin typeface="Times New Roman" pitchFamily="18" charset="0"/>
                <a:cs typeface="Times New Roman" pitchFamily="18" charset="0"/>
              </a:rPr>
              <a:t>đó.</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18556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6" descr="SaPa"/>
          <p:cNvPicPr>
            <a:picLocks noChangeAspect="1" noChangeArrowheads="1"/>
          </p:cNvPicPr>
          <p:nvPr/>
        </p:nvPicPr>
        <p:blipFill>
          <a:blip r:embed="rId2"/>
          <a:srcRect/>
          <a:stretch>
            <a:fillRect/>
          </a:stretch>
        </p:blipFill>
        <p:spPr bwMode="auto">
          <a:xfrm>
            <a:off x="228600" y="304800"/>
            <a:ext cx="4343400" cy="5791200"/>
          </a:xfrm>
          <a:prstGeom prst="rect">
            <a:avLst/>
          </a:prstGeom>
          <a:noFill/>
          <a:ln w="9525">
            <a:solidFill>
              <a:srgbClr val="0000FF"/>
            </a:solidFill>
            <a:miter lim="800000"/>
            <a:headEnd/>
            <a:tailEnd/>
          </a:ln>
        </p:spPr>
      </p:pic>
      <p:sp>
        <p:nvSpPr>
          <p:cNvPr id="33796" name="Text Box 7"/>
          <p:cNvSpPr txBox="1">
            <a:spLocks noChangeArrowheads="1"/>
          </p:cNvSpPr>
          <p:nvPr/>
        </p:nvSpPr>
        <p:spPr bwMode="auto">
          <a:xfrm>
            <a:off x="990600" y="6197600"/>
            <a:ext cx="2133600" cy="457200"/>
          </a:xfrm>
          <a:prstGeom prst="rect">
            <a:avLst/>
          </a:prstGeom>
          <a:noFill/>
          <a:ln w="9525">
            <a:noFill/>
            <a:miter lim="800000"/>
            <a:headEnd/>
            <a:tailEnd/>
          </a:ln>
          <a:effectLst/>
        </p:spPr>
        <p:txBody>
          <a:bodyPr>
            <a:spAutoFit/>
          </a:bodyPr>
          <a:lstStyle/>
          <a:p>
            <a:pPr>
              <a:spcBef>
                <a:spcPct val="50000"/>
              </a:spcBef>
            </a:pPr>
            <a:r>
              <a:rPr lang="en-US" sz="2400" b="1">
                <a:solidFill>
                  <a:srgbClr val="CC0000"/>
                </a:solidFill>
              </a:rPr>
              <a:t>SƯƠNG MÙ</a:t>
            </a:r>
          </a:p>
        </p:txBody>
      </p:sp>
      <p:pic>
        <p:nvPicPr>
          <p:cNvPr id="4098" name="Picture 2" descr="C:\Users\May\Desktop\blackpink\giọt sươ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
            <a:ext cx="4572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5410200" y="6244771"/>
            <a:ext cx="2743200" cy="461665"/>
          </a:xfrm>
          <a:prstGeom prst="rect">
            <a:avLst/>
          </a:prstGeom>
          <a:noFill/>
          <a:ln w="9525">
            <a:noFill/>
            <a:miter lim="800000"/>
            <a:headEnd/>
            <a:tailEnd/>
          </a:ln>
          <a:effectLst/>
        </p:spPr>
        <p:txBody>
          <a:bodyPr wrap="square">
            <a:spAutoFit/>
          </a:bodyPr>
          <a:lstStyle/>
          <a:p>
            <a:pPr>
              <a:spcBef>
                <a:spcPct val="50000"/>
              </a:spcBef>
            </a:pPr>
            <a:r>
              <a:rPr lang="en-US" sz="2400" b="1" smtClean="0">
                <a:solidFill>
                  <a:srgbClr val="CC0000"/>
                </a:solidFill>
              </a:rPr>
              <a:t>GIỌT SƯƠNG</a:t>
            </a:r>
            <a:endParaRPr lang="en-US" sz="2400" b="1">
              <a:solidFill>
                <a:srgbClr val="CC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626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685800" y="381000"/>
            <a:ext cx="7848600" cy="366713"/>
          </a:xfrm>
          <a:prstGeom prst="rect">
            <a:avLst/>
          </a:prstGeom>
          <a:noFill/>
          <a:ln w="9525" algn="ctr">
            <a:noFill/>
            <a:miter lim="800000"/>
            <a:headEnd/>
            <a:tailEnd/>
          </a:ln>
        </p:spPr>
        <p:txBody>
          <a:bodyPr>
            <a:spAutoFit/>
          </a:bodyPr>
          <a:lstStyle/>
          <a:p>
            <a:pPr eaLnBrk="0" hangingPunct="0">
              <a:spcBef>
                <a:spcPct val="50000"/>
              </a:spcBef>
            </a:pPr>
            <a:endParaRPr lang="en-US"/>
          </a:p>
        </p:txBody>
      </p:sp>
      <p:sp>
        <p:nvSpPr>
          <p:cNvPr id="13322" name="Text Box 10"/>
          <p:cNvSpPr txBox="1">
            <a:spLocks noChangeArrowheads="1"/>
          </p:cNvSpPr>
          <p:nvPr/>
        </p:nvSpPr>
        <p:spPr bwMode="auto">
          <a:xfrm>
            <a:off x="1524000" y="2819400"/>
            <a:ext cx="3200400" cy="366713"/>
          </a:xfrm>
          <a:prstGeom prst="rect">
            <a:avLst/>
          </a:prstGeom>
          <a:noFill/>
          <a:ln w="9525" algn="ctr">
            <a:noFill/>
            <a:miter lim="800000"/>
            <a:headEnd/>
            <a:tailEnd/>
          </a:ln>
        </p:spPr>
        <p:txBody>
          <a:bodyPr>
            <a:spAutoFit/>
          </a:bodyPr>
          <a:lstStyle/>
          <a:p>
            <a:pPr eaLnBrk="0" hangingPunct="0">
              <a:spcBef>
                <a:spcPct val="50000"/>
              </a:spcBef>
            </a:pPr>
            <a:endParaRPr lang="en-US"/>
          </a:p>
        </p:txBody>
      </p:sp>
      <p:pic>
        <p:nvPicPr>
          <p:cNvPr id="186382" name="Picture 14">
            <a:hlinkClick r:id="" action="ppaction://media"/>
          </p:cNvPr>
          <p:cNvPicPr>
            <a:picLocks noRot="1" noChangeAspect="1" noChangeArrowheads="1"/>
          </p:cNvPicPr>
          <p:nvPr>
            <a:wavAudioFile r:embed="rId2" name="ding.wav"/>
          </p:nvPr>
        </p:nvPicPr>
        <p:blipFill>
          <a:blip r:embed="rId5"/>
          <a:srcRect/>
          <a:stretch>
            <a:fillRect/>
          </a:stretch>
        </p:blipFill>
        <p:spPr bwMode="auto">
          <a:xfrm>
            <a:off x="2286000" y="8991600"/>
            <a:ext cx="152400" cy="152400"/>
          </a:xfrm>
          <a:prstGeom prst="rect">
            <a:avLst/>
          </a:prstGeom>
          <a:solidFill>
            <a:srgbClr val="0000CC"/>
          </a:solidFill>
          <a:ln w="9525">
            <a:noFill/>
            <a:miter lim="800000"/>
            <a:headEnd/>
            <a:tailEnd/>
          </a:ln>
        </p:spPr>
      </p:pic>
      <p:pic>
        <p:nvPicPr>
          <p:cNvPr id="186383" name="Picture 15">
            <a:hlinkClick r:id="" action="ppaction://media"/>
          </p:cNvPr>
          <p:cNvPicPr>
            <a:picLocks noRot="1" noChangeAspect="1" noChangeArrowheads="1"/>
          </p:cNvPicPr>
          <p:nvPr>
            <a:wavAudioFile r:embed="rId2" name="ding.wav"/>
          </p:nvPr>
        </p:nvPicPr>
        <p:blipFill>
          <a:blip r:embed="rId5"/>
          <a:srcRect/>
          <a:stretch>
            <a:fillRect/>
          </a:stretch>
        </p:blipFill>
        <p:spPr bwMode="auto">
          <a:xfrm>
            <a:off x="2438400" y="9144000"/>
            <a:ext cx="152400" cy="152400"/>
          </a:xfrm>
          <a:prstGeom prst="rect">
            <a:avLst/>
          </a:prstGeom>
          <a:solidFill>
            <a:srgbClr val="0000CC"/>
          </a:solidFill>
          <a:ln w="9525">
            <a:noFill/>
            <a:miter lim="800000"/>
            <a:headEnd/>
            <a:tailEnd/>
          </a:ln>
        </p:spPr>
      </p:pic>
      <p:pic>
        <p:nvPicPr>
          <p:cNvPr id="186384" name="Picture 16">
            <a:hlinkClick r:id="" action="ppaction://media"/>
          </p:cNvPr>
          <p:cNvPicPr>
            <a:picLocks noRot="1" noChangeAspect="1" noChangeArrowheads="1"/>
          </p:cNvPicPr>
          <p:nvPr>
            <a:wavAudioFile r:embed="rId2" name="ding.wav"/>
          </p:nvPr>
        </p:nvPicPr>
        <p:blipFill>
          <a:blip r:embed="rId5"/>
          <a:srcRect/>
          <a:stretch>
            <a:fillRect/>
          </a:stretch>
        </p:blipFill>
        <p:spPr bwMode="auto">
          <a:xfrm>
            <a:off x="2590800" y="9296400"/>
            <a:ext cx="152400" cy="152400"/>
          </a:xfrm>
          <a:prstGeom prst="rect">
            <a:avLst/>
          </a:prstGeom>
          <a:solidFill>
            <a:srgbClr val="0000CC"/>
          </a:solidFill>
          <a:ln w="9525">
            <a:noFill/>
            <a:miter lim="800000"/>
            <a:headEnd/>
            <a:tailEnd/>
          </a:ln>
        </p:spPr>
      </p:pic>
      <p:pic>
        <p:nvPicPr>
          <p:cNvPr id="186385" name="Picture 17">
            <a:hlinkClick r:id="" action="ppaction://media"/>
          </p:cNvPr>
          <p:cNvPicPr>
            <a:picLocks noRot="1" noChangeAspect="1" noChangeArrowheads="1"/>
          </p:cNvPicPr>
          <p:nvPr>
            <a:wavAudioFile r:embed="rId2" name="ding.wav"/>
          </p:nvPr>
        </p:nvPicPr>
        <p:blipFill>
          <a:blip r:embed="rId5"/>
          <a:srcRect/>
          <a:stretch>
            <a:fillRect/>
          </a:stretch>
        </p:blipFill>
        <p:spPr bwMode="auto">
          <a:xfrm>
            <a:off x="2743200" y="9448800"/>
            <a:ext cx="152400" cy="152400"/>
          </a:xfrm>
          <a:prstGeom prst="rect">
            <a:avLst/>
          </a:prstGeom>
          <a:solidFill>
            <a:srgbClr val="0000CC"/>
          </a:solidFill>
          <a:ln w="9525">
            <a:noFill/>
            <a:miter lim="800000"/>
            <a:headEnd/>
            <a:tailEnd/>
          </a:ln>
        </p:spPr>
      </p:pic>
      <p:pic>
        <p:nvPicPr>
          <p:cNvPr id="186386" name="Picture 18">
            <a:hlinkClick r:id="" action="ppaction://media"/>
          </p:cNvPr>
          <p:cNvPicPr>
            <a:picLocks noRot="1" noChangeAspect="1" noChangeArrowheads="1"/>
          </p:cNvPicPr>
          <p:nvPr>
            <a:wavAudioFile r:embed="rId2" name="ding.wav"/>
          </p:nvPr>
        </p:nvPicPr>
        <p:blipFill>
          <a:blip r:embed="rId5"/>
          <a:srcRect/>
          <a:stretch>
            <a:fillRect/>
          </a:stretch>
        </p:blipFill>
        <p:spPr bwMode="auto">
          <a:xfrm>
            <a:off x="2895600" y="9601200"/>
            <a:ext cx="152400" cy="152400"/>
          </a:xfrm>
          <a:prstGeom prst="rect">
            <a:avLst/>
          </a:prstGeom>
          <a:solidFill>
            <a:srgbClr val="0000CC"/>
          </a:solidFill>
          <a:ln w="9525">
            <a:noFill/>
            <a:miter lim="800000"/>
            <a:headEnd/>
            <a:tailEnd/>
          </a:ln>
        </p:spPr>
      </p:pic>
      <p:pic>
        <p:nvPicPr>
          <p:cNvPr id="186387" name="Picture 19">
            <a:hlinkClick r:id="" action="ppaction://media"/>
          </p:cNvPr>
          <p:cNvPicPr>
            <a:picLocks noRot="1" noChangeAspect="1" noChangeArrowheads="1"/>
          </p:cNvPicPr>
          <p:nvPr>
            <a:wavAudioFile r:embed="rId2" name="ding.wav"/>
          </p:nvPr>
        </p:nvPicPr>
        <p:blipFill>
          <a:blip r:embed="rId5"/>
          <a:srcRect/>
          <a:stretch>
            <a:fillRect/>
          </a:stretch>
        </p:blipFill>
        <p:spPr bwMode="auto">
          <a:xfrm>
            <a:off x="3048000" y="9753600"/>
            <a:ext cx="152400" cy="152400"/>
          </a:xfrm>
          <a:prstGeom prst="rect">
            <a:avLst/>
          </a:prstGeom>
          <a:solidFill>
            <a:srgbClr val="0000CC"/>
          </a:solidFill>
          <a:ln w="9525">
            <a:noFill/>
            <a:miter lim="800000"/>
            <a:headEnd/>
            <a:tailEnd/>
          </a:ln>
        </p:spPr>
      </p:pic>
      <p:pic>
        <p:nvPicPr>
          <p:cNvPr id="186388" name="Picture 20">
            <a:hlinkClick r:id="" action="ppaction://media"/>
          </p:cNvPr>
          <p:cNvPicPr>
            <a:picLocks noRot="1" noChangeAspect="1" noChangeArrowheads="1"/>
          </p:cNvPicPr>
          <p:nvPr>
            <a:wavAudioFile r:embed="rId2" name="ding.wav"/>
          </p:nvPr>
        </p:nvPicPr>
        <p:blipFill>
          <a:blip r:embed="rId5"/>
          <a:srcRect/>
          <a:stretch>
            <a:fillRect/>
          </a:stretch>
        </p:blipFill>
        <p:spPr bwMode="auto">
          <a:xfrm>
            <a:off x="3200400" y="9906000"/>
            <a:ext cx="152400" cy="152400"/>
          </a:xfrm>
          <a:prstGeom prst="rect">
            <a:avLst/>
          </a:prstGeom>
          <a:solidFill>
            <a:srgbClr val="0000CC"/>
          </a:solidFill>
          <a:ln w="9525">
            <a:noFill/>
            <a:miter lim="800000"/>
            <a:headEnd/>
            <a:tailEnd/>
          </a:ln>
        </p:spPr>
      </p:pic>
      <p:pic>
        <p:nvPicPr>
          <p:cNvPr id="186389" name="Picture 21">
            <a:hlinkClick r:id="" action="ppaction://media"/>
          </p:cNvPr>
          <p:cNvPicPr>
            <a:picLocks noRot="1" noChangeAspect="1" noChangeArrowheads="1"/>
          </p:cNvPicPr>
          <p:nvPr>
            <a:wavAudioFile r:embed="rId2" name="ding.wav"/>
          </p:nvPr>
        </p:nvPicPr>
        <p:blipFill>
          <a:blip r:embed="rId5"/>
          <a:srcRect/>
          <a:stretch>
            <a:fillRect/>
          </a:stretch>
        </p:blipFill>
        <p:spPr bwMode="auto">
          <a:xfrm>
            <a:off x="3352800" y="10058400"/>
            <a:ext cx="152400" cy="152400"/>
          </a:xfrm>
          <a:prstGeom prst="rect">
            <a:avLst/>
          </a:prstGeom>
          <a:solidFill>
            <a:srgbClr val="0000CC"/>
          </a:solidFill>
          <a:ln w="9525">
            <a:noFill/>
            <a:miter lim="800000"/>
            <a:headEnd/>
            <a:tailEnd/>
          </a:ln>
        </p:spPr>
      </p:pic>
      <p:pic>
        <p:nvPicPr>
          <p:cNvPr id="186390" name="Picture 22">
            <a:hlinkClick r:id="" action="ppaction://media"/>
          </p:cNvPr>
          <p:cNvPicPr>
            <a:picLocks noRot="1" noChangeAspect="1" noChangeArrowheads="1"/>
          </p:cNvPicPr>
          <p:nvPr>
            <a:wavAudioFile r:embed="rId2" name="ding.wav"/>
          </p:nvPr>
        </p:nvPicPr>
        <p:blipFill>
          <a:blip r:embed="rId5"/>
          <a:srcRect/>
          <a:stretch>
            <a:fillRect/>
          </a:stretch>
        </p:blipFill>
        <p:spPr bwMode="auto">
          <a:xfrm>
            <a:off x="3505200" y="10210800"/>
            <a:ext cx="152400" cy="152400"/>
          </a:xfrm>
          <a:prstGeom prst="rect">
            <a:avLst/>
          </a:prstGeom>
          <a:solidFill>
            <a:srgbClr val="0000CC"/>
          </a:solidFill>
          <a:ln w="9525">
            <a:noFill/>
            <a:miter lim="800000"/>
            <a:headEnd/>
            <a:tailEnd/>
          </a:ln>
        </p:spPr>
      </p:pic>
      <p:pic>
        <p:nvPicPr>
          <p:cNvPr id="186391" name="Picture 23">
            <a:hlinkClick r:id="" action="ppaction://media"/>
          </p:cNvPr>
          <p:cNvPicPr>
            <a:picLocks noRot="1" noChangeAspect="1" noChangeArrowheads="1"/>
          </p:cNvPicPr>
          <p:nvPr>
            <a:wavAudioFile r:embed="rId2" name="ding.wav"/>
          </p:nvPr>
        </p:nvPicPr>
        <p:blipFill>
          <a:blip r:embed="rId5"/>
          <a:srcRect/>
          <a:stretch>
            <a:fillRect/>
          </a:stretch>
        </p:blipFill>
        <p:spPr bwMode="auto">
          <a:xfrm>
            <a:off x="3657600" y="10363200"/>
            <a:ext cx="152400" cy="152400"/>
          </a:xfrm>
          <a:prstGeom prst="rect">
            <a:avLst/>
          </a:prstGeom>
          <a:solidFill>
            <a:srgbClr val="0000CC"/>
          </a:solidFill>
          <a:ln w="9525">
            <a:noFill/>
            <a:miter lim="800000"/>
            <a:headEnd/>
            <a:tailEnd/>
          </a:ln>
        </p:spPr>
      </p:pic>
      <p:pic>
        <p:nvPicPr>
          <p:cNvPr id="186392" name="Picture 24">
            <a:hlinkClick r:id="" action="ppaction://media"/>
          </p:cNvPr>
          <p:cNvPicPr>
            <a:picLocks noRot="1" noChangeAspect="1" noChangeArrowheads="1"/>
          </p:cNvPicPr>
          <p:nvPr>
            <a:wavAudioFile r:embed="rId2" name="ding.wav"/>
          </p:nvPr>
        </p:nvPicPr>
        <p:blipFill>
          <a:blip r:embed="rId5"/>
          <a:srcRect/>
          <a:stretch>
            <a:fillRect/>
          </a:stretch>
        </p:blipFill>
        <p:spPr bwMode="auto">
          <a:xfrm>
            <a:off x="3810000" y="10515600"/>
            <a:ext cx="152400" cy="152400"/>
          </a:xfrm>
          <a:prstGeom prst="rect">
            <a:avLst/>
          </a:prstGeom>
          <a:solidFill>
            <a:srgbClr val="0000CC"/>
          </a:solidFill>
          <a:ln w="9525">
            <a:noFill/>
            <a:miter lim="800000"/>
            <a:headEnd/>
            <a:tailEnd/>
          </a:ln>
        </p:spPr>
      </p:pic>
      <p:pic>
        <p:nvPicPr>
          <p:cNvPr id="13339" name="Picture 5" descr="h8"/>
          <p:cNvPicPr>
            <a:picLocks noChangeAspect="1" noChangeArrowheads="1"/>
          </p:cNvPicPr>
          <p:nvPr/>
        </p:nvPicPr>
        <p:blipFill>
          <a:blip r:embed="rId6"/>
          <a:srcRect/>
          <a:stretch>
            <a:fillRect/>
          </a:stretch>
        </p:blipFill>
        <p:spPr bwMode="auto">
          <a:xfrm>
            <a:off x="304800" y="2362200"/>
            <a:ext cx="8610600" cy="4419600"/>
          </a:xfrm>
          <a:prstGeom prst="rect">
            <a:avLst/>
          </a:prstGeom>
          <a:solidFill>
            <a:srgbClr val="0000CC"/>
          </a:solidFill>
          <a:ln w="76200">
            <a:solidFill>
              <a:srgbClr val="000099"/>
            </a:solidFill>
            <a:miter lim="800000"/>
            <a:headEnd/>
            <a:tailEnd/>
          </a:ln>
        </p:spPr>
      </p:pic>
      <p:sp>
        <p:nvSpPr>
          <p:cNvPr id="17" name="Text Box 42"/>
          <p:cNvSpPr txBox="1">
            <a:spLocks noChangeArrowheads="1"/>
          </p:cNvSpPr>
          <p:nvPr/>
        </p:nvSpPr>
        <p:spPr bwMode="auto">
          <a:xfrm>
            <a:off x="571500" y="364785"/>
            <a:ext cx="8077200" cy="1815882"/>
          </a:xfrm>
          <a:prstGeom prst="rect">
            <a:avLst/>
          </a:prstGeom>
          <a:noFill/>
          <a:ln w="9525">
            <a:noFill/>
            <a:miter lim="800000"/>
            <a:headEnd/>
            <a:tailEnd/>
          </a:ln>
          <a:effectLst/>
        </p:spPr>
        <p:txBody>
          <a:bodyPr wrap="square">
            <a:spAutoFit/>
          </a:bodyPr>
          <a:lstStyle/>
          <a:p>
            <a:pPr algn="justLow">
              <a:spcBef>
                <a:spcPct val="20000"/>
              </a:spcBef>
            </a:pPr>
            <a:r>
              <a:rPr lang="en-US" sz="2800" b="1">
                <a:solidFill>
                  <a:srgbClr val="C00000"/>
                </a:solidFill>
                <a:latin typeface="Times New Roman" pitchFamily="18" charset="0"/>
                <a:cs typeface="Times New Roman" pitchFamily="18" charset="0"/>
              </a:rPr>
              <a:t>* </a:t>
            </a:r>
            <a:r>
              <a:rPr lang="en-US" sz="2800" b="1" smtClean="0">
                <a:solidFill>
                  <a:srgbClr val="C00000"/>
                </a:solidFill>
                <a:latin typeface="Times New Roman" pitchFamily="18" charset="0"/>
                <a:cs typeface="Times New Roman" pitchFamily="18" charset="0"/>
              </a:rPr>
              <a:t>Thí nghiệm 3: </a:t>
            </a:r>
            <a:r>
              <a:rPr lang="en-US" sz="2800" b="1" smtClean="0">
                <a:solidFill>
                  <a:srgbClr val="0000FF"/>
                </a:solidFill>
                <a:latin typeface="Times New Roman" pitchFamily="18" charset="0"/>
                <a:cs typeface="Times New Roman" pitchFamily="18" charset="0"/>
              </a:rPr>
              <a:t>Đặt </a:t>
            </a:r>
            <a:r>
              <a:rPr lang="en-US" sz="2800" b="1">
                <a:solidFill>
                  <a:srgbClr val="0000FF"/>
                </a:solidFill>
                <a:latin typeface="Times New Roman" pitchFamily="18" charset="0"/>
                <a:cs typeface="Times New Roman" pitchFamily="18" charset="0"/>
              </a:rPr>
              <a:t>khay có nước vào ngăn làm đá của tủ lạnh, sau vài giờ lấy khay ra. Hiện tượng gì sẽ xảy ra đối với nước trong </a:t>
            </a:r>
            <a:r>
              <a:rPr lang="en-US" sz="2800" b="1" smtClean="0">
                <a:solidFill>
                  <a:srgbClr val="0000FF"/>
                </a:solidFill>
                <a:latin typeface="Times New Roman" pitchFamily="18" charset="0"/>
                <a:cs typeface="Times New Roman" pitchFamily="18" charset="0"/>
              </a:rPr>
              <a:t>khay? Hãy giải thích hiện tượng đó.</a:t>
            </a:r>
            <a:endParaRPr lang="en-US" sz="2800" b="1">
              <a:latin typeface="Times New Roman" pitchFamily="18" charset="0"/>
              <a:cs typeface="Times New Roman" pitchFamily="18" charset="0"/>
            </a:endParaRPr>
          </a:p>
        </p:txBody>
      </p:sp>
    </p:spTree>
    <p:custDataLst>
      <p:tags r:id="rId1"/>
    </p:custDataLst>
  </p:cSld>
  <p:clrMapOvr>
    <a:masterClrMapping/>
  </p:clrMapOvr>
  <p:transition/>
  <p:timing>
    <p:tnLst>
      <p:par>
        <p:cTn id="1" dur="indefinite" restart="never" nodeType="tmRoot">
          <p:childTnLst>
            <p:audio>
              <p:cMediaNode mute="1">
                <p:cTn id="2" fill="hold" display="0">
                  <p:stCondLst>
                    <p:cond delay="indefinite"/>
                  </p:stCondLst>
                  <p:endCondLst>
                    <p:cond evt="onNext" delay="0">
                      <p:tgtEl>
                        <p:sldTgt/>
                      </p:tgtEl>
                    </p:cond>
                    <p:cond evt="onPrev" delay="0">
                      <p:tgtEl>
                        <p:sldTgt/>
                      </p:tgtEl>
                    </p:cond>
                    <p:cond evt="onStopAudio" delay="0">
                      <p:tgtEl>
                        <p:sldTgt/>
                      </p:tgtEl>
                    </p:cond>
                  </p:endCondLst>
                </p:cTn>
                <p:tgtEl>
                  <p:spTgt spid="186382"/>
                </p:tgtEl>
              </p:cMediaNode>
            </p:audio>
            <p:audio>
              <p:cMediaNode mute="1">
                <p:cTn id="3" fill="hold" display="0">
                  <p:stCondLst>
                    <p:cond delay="indefinite"/>
                  </p:stCondLst>
                  <p:endCondLst>
                    <p:cond evt="onNext" delay="0">
                      <p:tgtEl>
                        <p:sldTgt/>
                      </p:tgtEl>
                    </p:cond>
                    <p:cond evt="onPrev" delay="0">
                      <p:tgtEl>
                        <p:sldTgt/>
                      </p:tgtEl>
                    </p:cond>
                    <p:cond evt="onStopAudio" delay="0">
                      <p:tgtEl>
                        <p:sldTgt/>
                      </p:tgtEl>
                    </p:cond>
                  </p:endCondLst>
                </p:cTn>
                <p:tgtEl>
                  <p:spTgt spid="186383"/>
                </p:tgtEl>
              </p:cMediaNode>
            </p:audio>
            <p:audio>
              <p:cMediaNode mute="1">
                <p:cTn id="4" fill="hold" display="0">
                  <p:stCondLst>
                    <p:cond delay="indefinite"/>
                  </p:stCondLst>
                  <p:endCondLst>
                    <p:cond evt="onNext" delay="0">
                      <p:tgtEl>
                        <p:sldTgt/>
                      </p:tgtEl>
                    </p:cond>
                    <p:cond evt="onPrev" delay="0">
                      <p:tgtEl>
                        <p:sldTgt/>
                      </p:tgtEl>
                    </p:cond>
                    <p:cond evt="onStopAudio" delay="0">
                      <p:tgtEl>
                        <p:sldTgt/>
                      </p:tgtEl>
                    </p:cond>
                  </p:endCondLst>
                </p:cTn>
                <p:tgtEl>
                  <p:spTgt spid="186384"/>
                </p:tgtEl>
              </p:cMediaNode>
            </p:audio>
            <p:audio>
              <p:cMediaNode mute="1">
                <p:cTn id="5" fill="hold" display="0">
                  <p:stCondLst>
                    <p:cond delay="indefinite"/>
                  </p:stCondLst>
                  <p:endCondLst>
                    <p:cond evt="onNext" delay="0">
                      <p:tgtEl>
                        <p:sldTgt/>
                      </p:tgtEl>
                    </p:cond>
                    <p:cond evt="onPrev" delay="0">
                      <p:tgtEl>
                        <p:sldTgt/>
                      </p:tgtEl>
                    </p:cond>
                    <p:cond evt="onStopAudio" delay="0">
                      <p:tgtEl>
                        <p:sldTgt/>
                      </p:tgtEl>
                    </p:cond>
                  </p:endCondLst>
                </p:cTn>
                <p:tgtEl>
                  <p:spTgt spid="186385"/>
                </p:tgtEl>
              </p:cMediaNode>
            </p:audio>
            <p:audio>
              <p:cMediaNode mute="1">
                <p:cTn id="6" fill="hold" display="0">
                  <p:stCondLst>
                    <p:cond delay="indefinite"/>
                  </p:stCondLst>
                  <p:endCondLst>
                    <p:cond evt="onNext" delay="0">
                      <p:tgtEl>
                        <p:sldTgt/>
                      </p:tgtEl>
                    </p:cond>
                    <p:cond evt="onPrev" delay="0">
                      <p:tgtEl>
                        <p:sldTgt/>
                      </p:tgtEl>
                    </p:cond>
                    <p:cond evt="onStopAudio" delay="0">
                      <p:tgtEl>
                        <p:sldTgt/>
                      </p:tgtEl>
                    </p:cond>
                  </p:endCondLst>
                </p:cTn>
                <p:tgtEl>
                  <p:spTgt spid="186386"/>
                </p:tgtEl>
              </p:cMediaNode>
            </p:audio>
            <p:audio>
              <p:cMediaNode mute="1">
                <p:cTn id="7" fill="hold" display="0">
                  <p:stCondLst>
                    <p:cond delay="indefinite"/>
                  </p:stCondLst>
                  <p:endCondLst>
                    <p:cond evt="onNext" delay="0">
                      <p:tgtEl>
                        <p:sldTgt/>
                      </p:tgtEl>
                    </p:cond>
                    <p:cond evt="onPrev" delay="0">
                      <p:tgtEl>
                        <p:sldTgt/>
                      </p:tgtEl>
                    </p:cond>
                    <p:cond evt="onStopAudio" delay="0">
                      <p:tgtEl>
                        <p:sldTgt/>
                      </p:tgtEl>
                    </p:cond>
                  </p:endCondLst>
                </p:cTn>
                <p:tgtEl>
                  <p:spTgt spid="186387"/>
                </p:tgtEl>
              </p:cMediaNode>
            </p:audio>
            <p:audio>
              <p:cMediaNode mute="1">
                <p:cTn id="8" fill="hold" display="0">
                  <p:stCondLst>
                    <p:cond delay="indefinite"/>
                  </p:stCondLst>
                  <p:endCondLst>
                    <p:cond evt="onNext" delay="0">
                      <p:tgtEl>
                        <p:sldTgt/>
                      </p:tgtEl>
                    </p:cond>
                    <p:cond evt="onPrev" delay="0">
                      <p:tgtEl>
                        <p:sldTgt/>
                      </p:tgtEl>
                    </p:cond>
                    <p:cond evt="onStopAudio" delay="0">
                      <p:tgtEl>
                        <p:sldTgt/>
                      </p:tgtEl>
                    </p:cond>
                  </p:endCondLst>
                </p:cTn>
                <p:tgtEl>
                  <p:spTgt spid="186388"/>
                </p:tgtEl>
              </p:cMediaNode>
            </p:audio>
            <p:audio>
              <p:cMediaNode mute="1">
                <p:cTn id="9" fill="hold" display="0">
                  <p:stCondLst>
                    <p:cond delay="indefinite"/>
                  </p:stCondLst>
                  <p:endCondLst>
                    <p:cond evt="onNext" delay="0">
                      <p:tgtEl>
                        <p:sldTgt/>
                      </p:tgtEl>
                    </p:cond>
                    <p:cond evt="onPrev" delay="0">
                      <p:tgtEl>
                        <p:sldTgt/>
                      </p:tgtEl>
                    </p:cond>
                    <p:cond evt="onStopAudio" delay="0">
                      <p:tgtEl>
                        <p:sldTgt/>
                      </p:tgtEl>
                    </p:cond>
                  </p:endCondLst>
                </p:cTn>
                <p:tgtEl>
                  <p:spTgt spid="186389"/>
                </p:tgtEl>
              </p:cMediaNode>
            </p:audio>
            <p:audio>
              <p:cMediaNode mute="1">
                <p:cTn id="10" fill="hold" display="0">
                  <p:stCondLst>
                    <p:cond delay="indefinite"/>
                  </p:stCondLst>
                  <p:endCondLst>
                    <p:cond evt="onNext" delay="0">
                      <p:tgtEl>
                        <p:sldTgt/>
                      </p:tgtEl>
                    </p:cond>
                    <p:cond evt="onPrev" delay="0">
                      <p:tgtEl>
                        <p:sldTgt/>
                      </p:tgtEl>
                    </p:cond>
                    <p:cond evt="onStopAudio" delay="0">
                      <p:tgtEl>
                        <p:sldTgt/>
                      </p:tgtEl>
                    </p:cond>
                  </p:endCondLst>
                </p:cTn>
                <p:tgtEl>
                  <p:spTgt spid="186390"/>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186391"/>
                </p:tgtEl>
              </p:cMediaNode>
            </p:audio>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639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710921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graphicFrame>
        <p:nvGraphicFramePr>
          <p:cNvPr id="4" name="Object 3"/>
          <p:cNvGraphicFramePr>
            <a:graphicFrameLocks noChangeAspect="1"/>
          </p:cNvGraphicFramePr>
          <p:nvPr>
            <p:extLst>
              <p:ext uri="{D42A27DB-BD31-4B8C-83A1-F6EECF244321}">
                <p14:modId xmlns:p14="http://schemas.microsoft.com/office/powerpoint/2010/main" val="1890700370"/>
              </p:ext>
            </p:extLst>
          </p:nvPr>
        </p:nvGraphicFramePr>
        <p:xfrm>
          <a:off x="3409950" y="3086100"/>
          <a:ext cx="2324100" cy="685800"/>
        </p:xfrm>
        <a:graphic>
          <a:graphicData uri="http://schemas.openxmlformats.org/presentationml/2006/ole">
            <mc:AlternateContent xmlns:mc="http://schemas.openxmlformats.org/markup-compatibility/2006">
              <mc:Choice xmlns:v="urn:schemas-microsoft-com:vml" Requires="v">
                <p:oleObj spid="_x0000_s3126" name="Packager Shell Object" showAsIcon="1" r:id="rId3" imgW="2324520" imgH="685800" progId="Package">
                  <p:embed/>
                </p:oleObj>
              </mc:Choice>
              <mc:Fallback>
                <p:oleObj name="Packager Shell Object" showAsIcon="1" r:id="rId3" imgW="2324520" imgH="685800" progId="Package">
                  <p:embed/>
                  <p:pic>
                    <p:nvPicPr>
                      <p:cNvPr id="0" name=""/>
                      <p:cNvPicPr/>
                      <p:nvPr/>
                    </p:nvPicPr>
                    <p:blipFill>
                      <a:blip r:embed="rId4"/>
                      <a:stretch>
                        <a:fillRect/>
                      </a:stretch>
                    </p:blipFill>
                    <p:spPr>
                      <a:xfrm>
                        <a:off x="3409950" y="3086100"/>
                        <a:ext cx="2324100" cy="685800"/>
                      </a:xfrm>
                      <a:prstGeom prst="rect">
                        <a:avLst/>
                      </a:prstGeom>
                    </p:spPr>
                  </p:pic>
                </p:oleObj>
              </mc:Fallback>
            </mc:AlternateContent>
          </a:graphicData>
        </a:graphic>
      </p:graphicFrame>
    </p:spTree>
    <p:extLst>
      <p:ext uri="{BB962C8B-B14F-4D97-AF65-F5344CB8AC3E}">
        <p14:creationId xmlns:p14="http://schemas.microsoft.com/office/powerpoint/2010/main" val="1287595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1374173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5"/>
          <p:cNvSpPr txBox="1">
            <a:spLocks noChangeArrowheads="1"/>
          </p:cNvSpPr>
          <p:nvPr/>
        </p:nvSpPr>
        <p:spPr bwMode="auto">
          <a:xfrm>
            <a:off x="457200" y="1193347"/>
            <a:ext cx="8229600" cy="2160591"/>
          </a:xfrm>
          <a:prstGeom prst="rect">
            <a:avLst/>
          </a:prstGeom>
          <a:noFill/>
          <a:ln w="9525">
            <a:noFill/>
            <a:miter lim="800000"/>
            <a:headEnd/>
            <a:tailEnd/>
          </a:ln>
          <a:effectLst/>
        </p:spPr>
        <p:txBody>
          <a:bodyPr wrap="square">
            <a:spAutoFit/>
          </a:bodyPr>
          <a:lstStyle/>
          <a:p>
            <a:pPr algn="just">
              <a:spcBef>
                <a:spcPct val="20000"/>
              </a:spcBef>
            </a:pPr>
            <a:r>
              <a:rPr lang="fr-LU" sz="3200" b="1" smtClean="0">
                <a:solidFill>
                  <a:srgbClr val="0000CC"/>
                </a:solidFill>
                <a:latin typeface="Times New Roman" pitchFamily="18" charset="0"/>
                <a:cs typeface="Times New Roman" pitchFamily="18" charset="0"/>
              </a:rPr>
              <a:t>  </a:t>
            </a:r>
            <a:r>
              <a:rPr lang="fr-LU" sz="3200" b="1" i="1" smtClean="0">
                <a:solidFill>
                  <a:srgbClr val="0000CC"/>
                </a:solidFill>
                <a:latin typeface="Times New Roman" pitchFamily="18" charset="0"/>
                <a:cs typeface="Times New Roman" pitchFamily="18" charset="0"/>
              </a:rPr>
              <a:t>Câu hỏi thảo luận:</a:t>
            </a:r>
          </a:p>
          <a:p>
            <a:pPr algn="just">
              <a:spcBef>
                <a:spcPct val="20000"/>
              </a:spcBef>
            </a:pPr>
            <a:r>
              <a:rPr lang="fr-LU" sz="3200" b="1" smtClean="0">
                <a:solidFill>
                  <a:srgbClr val="0000CC"/>
                </a:solidFill>
                <a:latin typeface="Times New Roman" pitchFamily="18" charset="0"/>
                <a:cs typeface="Times New Roman" pitchFamily="18" charset="0"/>
              </a:rPr>
              <a:t>    Để </a:t>
            </a:r>
            <a:r>
              <a:rPr lang="fr-LU" sz="3200" b="1">
                <a:solidFill>
                  <a:srgbClr val="0000CC"/>
                </a:solidFill>
                <a:latin typeface="Times New Roman" pitchFamily="18" charset="0"/>
                <a:cs typeface="Times New Roman" pitchFamily="18" charset="0"/>
              </a:rPr>
              <a:t>khay nước đá ở ngoài tủ lạnh, hiện tượng gì sẽ xảy ra? </a:t>
            </a:r>
            <a:r>
              <a:rPr lang="fr-LU" sz="3200" b="1" smtClean="0">
                <a:solidFill>
                  <a:srgbClr val="0000CC"/>
                </a:solidFill>
                <a:latin typeface="Times New Roman" pitchFamily="18" charset="0"/>
                <a:cs typeface="Times New Roman" pitchFamily="18" charset="0"/>
              </a:rPr>
              <a:t>Hãy giải thích hiện tượng đó.</a:t>
            </a:r>
            <a:endParaRPr lang="en-US" sz="32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995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Song-bang"/>
          <p:cNvPicPr>
            <a:picLocks noChangeAspect="1" noChangeArrowheads="1"/>
          </p:cNvPicPr>
          <p:nvPr/>
        </p:nvPicPr>
        <p:blipFill>
          <a:blip r:embed="rId2"/>
          <a:srcRect/>
          <a:stretch>
            <a:fillRect/>
          </a:stretch>
        </p:blipFill>
        <p:spPr bwMode="auto">
          <a:xfrm>
            <a:off x="-38100" y="-25400"/>
            <a:ext cx="9144000" cy="6858000"/>
          </a:xfrm>
          <a:prstGeom prst="rect">
            <a:avLst/>
          </a:prstGeom>
          <a:noFill/>
          <a:ln w="9525">
            <a:noFill/>
            <a:miter lim="800000"/>
            <a:headEnd/>
            <a:tailEnd/>
          </a:ln>
        </p:spPr>
      </p:pic>
      <p:pic>
        <p:nvPicPr>
          <p:cNvPr id="33" name="Picture 2" descr="Variados283"/>
          <p:cNvPicPr>
            <a:picLocks noChangeAspect="1" noChangeArrowheads="1" noCrop="1"/>
          </p:cNvPicPr>
          <p:nvPr/>
        </p:nvPicPr>
        <p:blipFill>
          <a:blip r:embed="rId3"/>
          <a:srcRect/>
          <a:stretch>
            <a:fillRect/>
          </a:stretch>
        </p:blipFill>
        <p:spPr bwMode="auto">
          <a:xfrm>
            <a:off x="3706813" y="304800"/>
            <a:ext cx="1598612" cy="1524000"/>
          </a:xfrm>
          <a:prstGeom prst="rect">
            <a:avLst/>
          </a:prstGeom>
          <a:noFill/>
          <a:ln w="9525">
            <a:noFill/>
            <a:miter lim="800000"/>
            <a:headEnd/>
            <a:tailEnd/>
          </a:ln>
        </p:spPr>
      </p:pic>
      <p:sp>
        <p:nvSpPr>
          <p:cNvPr id="36" name="Line 19"/>
          <p:cNvSpPr>
            <a:spLocks noChangeShapeType="1"/>
          </p:cNvSpPr>
          <p:nvPr/>
        </p:nvSpPr>
        <p:spPr bwMode="auto">
          <a:xfrm>
            <a:off x="4572000" y="2133600"/>
            <a:ext cx="0" cy="1150938"/>
          </a:xfrm>
          <a:prstGeom prst="line">
            <a:avLst/>
          </a:prstGeom>
          <a:noFill/>
          <a:ln w="38100">
            <a:solidFill>
              <a:srgbClr val="FFFF00"/>
            </a:solidFill>
            <a:round/>
            <a:headEnd/>
            <a:tailEnd/>
          </a:ln>
          <a:effectLst/>
        </p:spPr>
        <p:txBody>
          <a:bodyPr/>
          <a:lstStyle/>
          <a:p>
            <a:endParaRPr lang="en-US"/>
          </a:p>
        </p:txBody>
      </p:sp>
      <p:sp>
        <p:nvSpPr>
          <p:cNvPr id="37" name="Line 20"/>
          <p:cNvSpPr>
            <a:spLocks noChangeShapeType="1"/>
          </p:cNvSpPr>
          <p:nvPr/>
        </p:nvSpPr>
        <p:spPr bwMode="auto">
          <a:xfrm>
            <a:off x="4787900" y="2133600"/>
            <a:ext cx="215900" cy="1295400"/>
          </a:xfrm>
          <a:prstGeom prst="line">
            <a:avLst/>
          </a:prstGeom>
          <a:noFill/>
          <a:ln w="38100">
            <a:solidFill>
              <a:srgbClr val="FFFF00"/>
            </a:solidFill>
            <a:round/>
            <a:headEnd/>
            <a:tailEnd/>
          </a:ln>
          <a:effectLst/>
        </p:spPr>
        <p:txBody>
          <a:bodyPr/>
          <a:lstStyle/>
          <a:p>
            <a:endParaRPr lang="en-US"/>
          </a:p>
        </p:txBody>
      </p:sp>
      <p:sp>
        <p:nvSpPr>
          <p:cNvPr id="38" name="Line 21"/>
          <p:cNvSpPr>
            <a:spLocks noChangeShapeType="1"/>
          </p:cNvSpPr>
          <p:nvPr/>
        </p:nvSpPr>
        <p:spPr bwMode="auto">
          <a:xfrm>
            <a:off x="5003800" y="2060575"/>
            <a:ext cx="647700" cy="1873250"/>
          </a:xfrm>
          <a:prstGeom prst="line">
            <a:avLst/>
          </a:prstGeom>
          <a:noFill/>
          <a:ln w="38100">
            <a:solidFill>
              <a:srgbClr val="FFFF00"/>
            </a:solidFill>
            <a:round/>
            <a:headEnd/>
            <a:tailEnd/>
          </a:ln>
          <a:effectLst/>
        </p:spPr>
        <p:txBody>
          <a:bodyPr/>
          <a:lstStyle/>
          <a:p>
            <a:endParaRPr lang="en-US"/>
          </a:p>
        </p:txBody>
      </p:sp>
      <p:sp>
        <p:nvSpPr>
          <p:cNvPr id="39" name="Line 22"/>
          <p:cNvSpPr>
            <a:spLocks noChangeShapeType="1"/>
          </p:cNvSpPr>
          <p:nvPr/>
        </p:nvSpPr>
        <p:spPr bwMode="auto">
          <a:xfrm flipH="1">
            <a:off x="4067175" y="2133600"/>
            <a:ext cx="203200" cy="1295400"/>
          </a:xfrm>
          <a:prstGeom prst="line">
            <a:avLst/>
          </a:prstGeom>
          <a:noFill/>
          <a:ln w="38100">
            <a:solidFill>
              <a:srgbClr val="FFFF00"/>
            </a:solidFill>
            <a:round/>
            <a:headEnd/>
            <a:tailEnd/>
          </a:ln>
          <a:effectLst/>
        </p:spPr>
        <p:txBody>
          <a:bodyPr/>
          <a:lstStyle/>
          <a:p>
            <a:endParaRPr lang="en-US"/>
          </a:p>
        </p:txBody>
      </p:sp>
      <p:sp>
        <p:nvSpPr>
          <p:cNvPr id="40" name="Line 23"/>
          <p:cNvSpPr>
            <a:spLocks noChangeShapeType="1"/>
          </p:cNvSpPr>
          <p:nvPr/>
        </p:nvSpPr>
        <p:spPr bwMode="auto">
          <a:xfrm flipH="1">
            <a:off x="3492500" y="1989138"/>
            <a:ext cx="504825" cy="2016125"/>
          </a:xfrm>
          <a:prstGeom prst="line">
            <a:avLst/>
          </a:prstGeom>
          <a:noFill/>
          <a:ln w="38100">
            <a:solidFill>
              <a:srgbClr val="FFFF00"/>
            </a:solidFill>
            <a:round/>
            <a:headEnd/>
            <a:tailEnd/>
          </a:ln>
          <a:effectLst/>
        </p:spPr>
        <p:txBody>
          <a:bodyPr/>
          <a:lstStyle/>
          <a:p>
            <a:endParaRPr lang="en-US"/>
          </a:p>
        </p:txBody>
      </p:sp>
      <p:sp>
        <p:nvSpPr>
          <p:cNvPr id="41" name="Line 24"/>
          <p:cNvSpPr>
            <a:spLocks noChangeShapeType="1"/>
          </p:cNvSpPr>
          <p:nvPr/>
        </p:nvSpPr>
        <p:spPr bwMode="auto">
          <a:xfrm>
            <a:off x="4687888" y="2206625"/>
            <a:ext cx="28575" cy="574675"/>
          </a:xfrm>
          <a:prstGeom prst="line">
            <a:avLst/>
          </a:prstGeom>
          <a:noFill/>
          <a:ln w="19050">
            <a:solidFill>
              <a:srgbClr val="FF0000"/>
            </a:solidFill>
            <a:round/>
            <a:headEnd/>
            <a:tailEnd/>
          </a:ln>
          <a:effectLst/>
        </p:spPr>
        <p:txBody>
          <a:bodyPr/>
          <a:lstStyle/>
          <a:p>
            <a:endParaRPr lang="en-US"/>
          </a:p>
        </p:txBody>
      </p:sp>
      <p:sp>
        <p:nvSpPr>
          <p:cNvPr id="42" name="Line 25"/>
          <p:cNvSpPr>
            <a:spLocks noChangeShapeType="1"/>
          </p:cNvSpPr>
          <p:nvPr/>
        </p:nvSpPr>
        <p:spPr bwMode="auto">
          <a:xfrm flipH="1">
            <a:off x="4364038" y="2205038"/>
            <a:ext cx="63500" cy="576262"/>
          </a:xfrm>
          <a:prstGeom prst="line">
            <a:avLst/>
          </a:prstGeom>
          <a:noFill/>
          <a:ln w="19050">
            <a:solidFill>
              <a:srgbClr val="FF0000"/>
            </a:solidFill>
            <a:round/>
            <a:headEnd/>
            <a:tailEnd/>
          </a:ln>
          <a:effectLst/>
        </p:spPr>
        <p:txBody>
          <a:bodyPr/>
          <a:lstStyle/>
          <a:p>
            <a:endParaRPr lang="en-US"/>
          </a:p>
        </p:txBody>
      </p:sp>
      <p:sp>
        <p:nvSpPr>
          <p:cNvPr id="43" name="Line 26"/>
          <p:cNvSpPr>
            <a:spLocks noChangeShapeType="1"/>
          </p:cNvSpPr>
          <p:nvPr/>
        </p:nvSpPr>
        <p:spPr bwMode="auto">
          <a:xfrm flipH="1">
            <a:off x="3995738" y="2147888"/>
            <a:ext cx="101600" cy="633412"/>
          </a:xfrm>
          <a:prstGeom prst="line">
            <a:avLst/>
          </a:prstGeom>
          <a:noFill/>
          <a:ln w="19050">
            <a:solidFill>
              <a:srgbClr val="FF0000"/>
            </a:solidFill>
            <a:round/>
            <a:headEnd/>
            <a:tailEnd/>
          </a:ln>
          <a:effectLst/>
        </p:spPr>
        <p:txBody>
          <a:bodyPr/>
          <a:lstStyle/>
          <a:p>
            <a:endParaRPr lang="en-US"/>
          </a:p>
        </p:txBody>
      </p:sp>
      <p:sp>
        <p:nvSpPr>
          <p:cNvPr id="44" name="Line 27"/>
          <p:cNvSpPr>
            <a:spLocks noChangeShapeType="1"/>
          </p:cNvSpPr>
          <p:nvPr/>
        </p:nvSpPr>
        <p:spPr bwMode="auto">
          <a:xfrm flipH="1">
            <a:off x="3563938" y="2003425"/>
            <a:ext cx="287337" cy="920750"/>
          </a:xfrm>
          <a:prstGeom prst="line">
            <a:avLst/>
          </a:prstGeom>
          <a:noFill/>
          <a:ln w="19050">
            <a:solidFill>
              <a:srgbClr val="FF0000"/>
            </a:solidFill>
            <a:round/>
            <a:headEnd/>
            <a:tailEnd/>
          </a:ln>
          <a:effectLst/>
        </p:spPr>
        <p:txBody>
          <a:bodyPr/>
          <a:lstStyle/>
          <a:p>
            <a:endParaRPr lang="en-US"/>
          </a:p>
        </p:txBody>
      </p:sp>
      <p:sp>
        <p:nvSpPr>
          <p:cNvPr id="45" name="Line 28"/>
          <p:cNvSpPr>
            <a:spLocks noChangeShapeType="1"/>
          </p:cNvSpPr>
          <p:nvPr/>
        </p:nvSpPr>
        <p:spPr bwMode="auto">
          <a:xfrm>
            <a:off x="5162550" y="2060575"/>
            <a:ext cx="360363" cy="936625"/>
          </a:xfrm>
          <a:prstGeom prst="line">
            <a:avLst/>
          </a:prstGeom>
          <a:noFill/>
          <a:ln w="19050">
            <a:solidFill>
              <a:srgbClr val="FF0000"/>
            </a:solidFill>
            <a:round/>
            <a:headEnd/>
            <a:tailEnd/>
          </a:ln>
          <a:effectLst/>
        </p:spPr>
        <p:txBody>
          <a:bodyPr/>
          <a:lstStyle/>
          <a:p>
            <a:endParaRPr lang="en-US"/>
          </a:p>
        </p:txBody>
      </p:sp>
      <p:sp>
        <p:nvSpPr>
          <p:cNvPr id="46" name="Line 29"/>
          <p:cNvSpPr>
            <a:spLocks noChangeShapeType="1"/>
          </p:cNvSpPr>
          <p:nvPr/>
        </p:nvSpPr>
        <p:spPr bwMode="auto">
          <a:xfrm>
            <a:off x="4932363" y="2162175"/>
            <a:ext cx="144462" cy="762000"/>
          </a:xfrm>
          <a:prstGeom prst="line">
            <a:avLst/>
          </a:prstGeom>
          <a:noFill/>
          <a:ln w="19050">
            <a:solidFill>
              <a:srgbClr val="FF0000"/>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8" presetClass="entr" presetSubtype="12" repeatCount="indefinite"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strips(downLeft)">
                                      <p:cBhvr>
                                        <p:cTn id="9" dur="1000"/>
                                        <p:tgtEl>
                                          <p:spTgt spid="36"/>
                                        </p:tgtEl>
                                      </p:cBhvr>
                                    </p:animEffect>
                                  </p:childTnLst>
                                </p:cTn>
                              </p:par>
                              <p:par>
                                <p:cTn id="10" presetID="18" presetClass="entr" presetSubtype="12" repeatCount="indefinite"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strips(downLeft)">
                                      <p:cBhvr>
                                        <p:cTn id="12" dur="1000"/>
                                        <p:tgtEl>
                                          <p:spTgt spid="37"/>
                                        </p:tgtEl>
                                      </p:cBhvr>
                                    </p:animEffect>
                                  </p:childTnLst>
                                </p:cTn>
                              </p:par>
                              <p:par>
                                <p:cTn id="13" presetID="18" presetClass="entr" presetSubtype="12" repeatCount="indefinite"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strips(downLeft)">
                                      <p:cBhvr>
                                        <p:cTn id="15" dur="1000"/>
                                        <p:tgtEl>
                                          <p:spTgt spid="38"/>
                                        </p:tgtEl>
                                      </p:cBhvr>
                                    </p:animEffect>
                                  </p:childTnLst>
                                </p:cTn>
                              </p:par>
                              <p:par>
                                <p:cTn id="16" presetID="18" presetClass="entr" presetSubtype="12" repeatCount="indefinite"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strips(downLeft)">
                                      <p:cBhvr>
                                        <p:cTn id="18" dur="1000"/>
                                        <p:tgtEl>
                                          <p:spTgt spid="39"/>
                                        </p:tgtEl>
                                      </p:cBhvr>
                                    </p:animEffect>
                                  </p:childTnLst>
                                </p:cTn>
                              </p:par>
                              <p:par>
                                <p:cTn id="19" presetID="18" presetClass="entr" presetSubtype="12" repeatCount="indefinite"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strips(downLeft)">
                                      <p:cBhvr>
                                        <p:cTn id="21" dur="1000"/>
                                        <p:tgtEl>
                                          <p:spTgt spid="40"/>
                                        </p:tgtEl>
                                      </p:cBhvr>
                                    </p:animEffect>
                                  </p:childTnLst>
                                </p:cTn>
                              </p:par>
                              <p:par>
                                <p:cTn id="22" presetID="18" presetClass="entr" presetSubtype="12" repeatCount="indefinite"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strips(downLeft)">
                                      <p:cBhvr>
                                        <p:cTn id="24" dur="1000"/>
                                        <p:tgtEl>
                                          <p:spTgt spid="41"/>
                                        </p:tgtEl>
                                      </p:cBhvr>
                                    </p:animEffect>
                                  </p:childTnLst>
                                </p:cTn>
                              </p:par>
                              <p:par>
                                <p:cTn id="25" presetID="18" presetClass="entr" presetSubtype="12" repeatCount="indefinite"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strips(downLeft)">
                                      <p:cBhvr>
                                        <p:cTn id="27" dur="1000"/>
                                        <p:tgtEl>
                                          <p:spTgt spid="42"/>
                                        </p:tgtEl>
                                      </p:cBhvr>
                                    </p:animEffect>
                                  </p:childTnLst>
                                </p:cTn>
                              </p:par>
                              <p:par>
                                <p:cTn id="28" presetID="18" presetClass="entr" presetSubtype="12" repeatCount="indefinite"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strips(downLeft)">
                                      <p:cBhvr>
                                        <p:cTn id="30" dur="1000"/>
                                        <p:tgtEl>
                                          <p:spTgt spid="43"/>
                                        </p:tgtEl>
                                      </p:cBhvr>
                                    </p:animEffect>
                                  </p:childTnLst>
                                </p:cTn>
                              </p:par>
                              <p:par>
                                <p:cTn id="31" presetID="18" presetClass="entr" presetSubtype="12" repeatCount="indefinite"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strips(downLeft)">
                                      <p:cBhvr>
                                        <p:cTn id="33" dur="1000"/>
                                        <p:tgtEl>
                                          <p:spTgt spid="44"/>
                                        </p:tgtEl>
                                      </p:cBhvr>
                                    </p:animEffect>
                                  </p:childTnLst>
                                </p:cTn>
                              </p:par>
                              <p:par>
                                <p:cTn id="34" presetID="18" presetClass="entr" presetSubtype="12" repeatCount="indefinite"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strips(downLeft)">
                                      <p:cBhvr>
                                        <p:cTn id="36" dur="1000"/>
                                        <p:tgtEl>
                                          <p:spTgt spid="45"/>
                                        </p:tgtEl>
                                      </p:cBhvr>
                                    </p:animEffect>
                                  </p:childTnLst>
                                </p:cTn>
                              </p:par>
                              <p:par>
                                <p:cTn id="37" presetID="18" presetClass="entr" presetSubtype="12" repeatCount="indefinite"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strips(downLeft)">
                                      <p:cBhvr>
                                        <p:cTn id="3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03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477000" y="4763"/>
            <a:ext cx="267017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8919" y="4055269"/>
            <a:ext cx="25701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553200" y="4044950"/>
            <a:ext cx="2514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0"/>
          <p:cNvSpPr txBox="1">
            <a:spLocks noChangeArrowheads="1"/>
          </p:cNvSpPr>
          <p:nvPr/>
        </p:nvSpPr>
        <p:spPr bwMode="auto">
          <a:xfrm>
            <a:off x="762000" y="2514600"/>
            <a:ext cx="7315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200">
                <a:latin typeface="Times New Roman" pitchFamily="18" charset="0"/>
                <a:ea typeface="MS PMincho" pitchFamily="18" charset="-128"/>
              </a:rPr>
              <a:t>      </a:t>
            </a:r>
            <a:r>
              <a:rPr lang="en-US" sz="4000">
                <a:solidFill>
                  <a:srgbClr val="CC00FF"/>
                </a:solidFill>
                <a:latin typeface="Times New Roman" pitchFamily="18" charset="0"/>
                <a:ea typeface="MS PMincho" pitchFamily="18" charset="-128"/>
              </a:rPr>
              <a:t>NHIỆT LIỆT CHÀO MỪNG </a:t>
            </a:r>
          </a:p>
          <a:p>
            <a:pPr eaLnBrk="1" hangingPunct="1">
              <a:spcBef>
                <a:spcPct val="50000"/>
              </a:spcBef>
            </a:pPr>
            <a:r>
              <a:rPr lang="en-US" sz="4000">
                <a:solidFill>
                  <a:srgbClr val="CC00FF"/>
                </a:solidFill>
                <a:latin typeface="Times New Roman" pitchFamily="18" charset="0"/>
                <a:ea typeface="MS PMincho" pitchFamily="18" charset="-128"/>
              </a:rPr>
              <a:t>            CÁC THẦY CÔ GIÁO</a:t>
            </a:r>
          </a:p>
        </p:txBody>
      </p:sp>
      <p:sp>
        <p:nvSpPr>
          <p:cNvPr id="2055" name="Text Box 12"/>
          <p:cNvSpPr txBox="1">
            <a:spLocks noChangeArrowheads="1"/>
          </p:cNvSpPr>
          <p:nvPr/>
        </p:nvSpPr>
        <p:spPr bwMode="auto">
          <a:xfrm>
            <a:off x="3200400" y="1752600"/>
            <a:ext cx="2895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200">
                <a:solidFill>
                  <a:srgbClr val="0000FF"/>
                </a:solidFill>
              </a:rPr>
              <a:t>  LỚP </a:t>
            </a:r>
            <a:r>
              <a:rPr lang="en-US" sz="3200" smtClean="0">
                <a:solidFill>
                  <a:srgbClr val="0000FF"/>
                </a:solidFill>
              </a:rPr>
              <a:t>4C</a:t>
            </a:r>
            <a:endParaRPr lang="en-US" sz="3200">
              <a:solidFill>
                <a:srgbClr val="0000FF"/>
              </a:solidFill>
            </a:endParaRPr>
          </a:p>
        </p:txBody>
      </p:sp>
    </p:spTree>
    <p:extLst>
      <p:ext uri="{BB962C8B-B14F-4D97-AF65-F5344CB8AC3E}">
        <p14:creationId xmlns:p14="http://schemas.microsoft.com/office/powerpoint/2010/main" val="2671601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2009-10-14_123301"/>
          <p:cNvPicPr>
            <a:picLocks noChangeAspect="1" noChangeArrowheads="1"/>
          </p:cNvPicPr>
          <p:nvPr/>
        </p:nvPicPr>
        <p:blipFill>
          <a:blip r:embed="rId2"/>
          <a:srcRect/>
          <a:stretch>
            <a:fillRect/>
          </a:stretch>
        </p:blipFill>
        <p:spPr bwMode="auto">
          <a:xfrm>
            <a:off x="526143" y="2514600"/>
            <a:ext cx="8236857" cy="4328886"/>
          </a:xfrm>
          <a:prstGeom prst="rect">
            <a:avLst/>
          </a:prstGeom>
          <a:solidFill>
            <a:srgbClr val="CC3300"/>
          </a:solidFill>
          <a:ln w="76200" cmpd="tri">
            <a:solidFill>
              <a:srgbClr val="FFFF00"/>
            </a:solidFill>
            <a:miter lim="800000"/>
            <a:headEnd/>
            <a:tailEnd/>
          </a:ln>
        </p:spPr>
      </p:pic>
      <p:sp>
        <p:nvSpPr>
          <p:cNvPr id="115715" name="Text Box 3"/>
          <p:cNvSpPr txBox="1">
            <a:spLocks noChangeArrowheads="1"/>
          </p:cNvSpPr>
          <p:nvPr/>
        </p:nvSpPr>
        <p:spPr bwMode="auto">
          <a:xfrm>
            <a:off x="1905000" y="1888915"/>
            <a:ext cx="6477000" cy="523220"/>
          </a:xfrm>
          <a:prstGeom prst="rect">
            <a:avLst/>
          </a:prstGeom>
          <a:noFill/>
          <a:ln w="9525">
            <a:solidFill>
              <a:srgbClr val="F6FBD9"/>
            </a:solidFill>
            <a:miter lim="800000"/>
            <a:headEnd/>
            <a:tailEnd/>
          </a:ln>
          <a:effectLst/>
        </p:spPr>
        <p:txBody>
          <a:bodyPr wrap="square">
            <a:spAutoFit/>
          </a:bodyPr>
          <a:lstStyle/>
          <a:p>
            <a:pPr>
              <a:spcBef>
                <a:spcPct val="50000"/>
              </a:spcBef>
            </a:pPr>
            <a:r>
              <a:rPr lang="en-US" sz="2800" b="1">
                <a:solidFill>
                  <a:srgbClr val="FF0000"/>
                </a:solidFill>
                <a:latin typeface="Arial" charset="0"/>
              </a:rPr>
              <a:t>Sơ đồ sự chuyển thể của nước</a:t>
            </a:r>
          </a:p>
        </p:txBody>
      </p:sp>
      <p:sp>
        <p:nvSpPr>
          <p:cNvPr id="4" name="Text Box 3"/>
          <p:cNvSpPr txBox="1">
            <a:spLocks noChangeArrowheads="1"/>
          </p:cNvSpPr>
          <p:nvPr/>
        </p:nvSpPr>
        <p:spPr bwMode="auto">
          <a:xfrm>
            <a:off x="533400" y="304800"/>
            <a:ext cx="8458200" cy="1815882"/>
          </a:xfrm>
          <a:prstGeom prst="rect">
            <a:avLst/>
          </a:prstGeom>
          <a:noFill/>
          <a:ln w="12700">
            <a:solidFill>
              <a:srgbClr val="F6FBD9"/>
            </a:solidFill>
            <a:miter lim="800000"/>
            <a:headEnd/>
            <a:tailEnd/>
          </a:ln>
          <a:effectLst/>
        </p:spPr>
        <p:txBody>
          <a:bodyPr wrap="square">
            <a:spAutoFit/>
          </a:bodyPr>
          <a:lstStyle/>
          <a:p>
            <a:pPr>
              <a:spcBef>
                <a:spcPct val="50000"/>
              </a:spcBef>
            </a:pPr>
            <a:r>
              <a:rPr lang="vi-VN" sz="2800" b="1" smtClean="0">
                <a:solidFill>
                  <a:srgbClr val="7030A0"/>
                </a:solidFill>
              </a:rPr>
              <a:t>    Nướ</a:t>
            </a:r>
            <a:r>
              <a:rPr lang="en-US" sz="2800" b="1">
                <a:solidFill>
                  <a:srgbClr val="7030A0"/>
                </a:solidFill>
              </a:rPr>
              <a:t>c</a:t>
            </a:r>
            <a:r>
              <a:rPr lang="en-US" sz="2800" b="1" smtClean="0">
                <a:solidFill>
                  <a:srgbClr val="7030A0"/>
                </a:solidFill>
              </a:rPr>
              <a:t> tồn tại ở thể lỏng, thể khí và thể rắn. Nước ở thể lỏng và thể khí không có hình dạng nhất định. Nước ở thể rắn có hình dạng nhất định.</a:t>
            </a:r>
            <a:endParaRPr lang="en-US" sz="2800" b="1">
              <a:solidFill>
                <a:srgbClr val="7030A0"/>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03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477000" y="4763"/>
            <a:ext cx="267017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8919" y="4055269"/>
            <a:ext cx="25701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553200" y="4044950"/>
            <a:ext cx="2514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6"/>
          <p:cNvSpPr txBox="1">
            <a:spLocks noChangeArrowheads="1"/>
          </p:cNvSpPr>
          <p:nvPr/>
        </p:nvSpPr>
        <p:spPr bwMode="auto">
          <a:xfrm>
            <a:off x="1295400" y="2743200"/>
            <a:ext cx="6705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sz="4000">
                <a:solidFill>
                  <a:srgbClr val="CC00FF"/>
                </a:solidFill>
                <a:latin typeface="Times New Roman" pitchFamily="18" charset="0"/>
                <a:ea typeface="MS PMincho" pitchFamily="18" charset="-128"/>
              </a:rPr>
              <a:t>XIN CHÂN THÀNH CẢM ƠN CÁC THẦY CÔ</a:t>
            </a:r>
          </a:p>
        </p:txBody>
      </p:sp>
      <p:sp>
        <p:nvSpPr>
          <p:cNvPr id="11271" name="Text Box 7"/>
          <p:cNvSpPr txBox="1">
            <a:spLocks noChangeArrowheads="1"/>
          </p:cNvSpPr>
          <p:nvPr/>
        </p:nvSpPr>
        <p:spPr bwMode="auto">
          <a:xfrm>
            <a:off x="3200400" y="1981200"/>
            <a:ext cx="2895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200">
                <a:solidFill>
                  <a:srgbClr val="0000FF"/>
                </a:solidFill>
              </a:rPr>
              <a:t>  LỚP </a:t>
            </a:r>
            <a:r>
              <a:rPr lang="en-US" sz="3200" smtClean="0">
                <a:solidFill>
                  <a:srgbClr val="0000FF"/>
                </a:solidFill>
              </a:rPr>
              <a:t>4C</a:t>
            </a:r>
            <a:endParaRPr lang="en-US" sz="3200">
              <a:solidFill>
                <a:srgbClr val="0000FF"/>
              </a:solidFill>
            </a:endParaRPr>
          </a:p>
        </p:txBody>
      </p:sp>
    </p:spTree>
    <p:extLst>
      <p:ext uri="{BB962C8B-B14F-4D97-AF65-F5344CB8AC3E}">
        <p14:creationId xmlns:p14="http://schemas.microsoft.com/office/powerpoint/2010/main" val="4130532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685800" y="381000"/>
            <a:ext cx="7848600" cy="366713"/>
          </a:xfrm>
          <a:prstGeom prst="rect">
            <a:avLst/>
          </a:prstGeom>
          <a:noFill/>
          <a:ln w="9525" algn="ctr">
            <a:noFill/>
            <a:miter lim="800000"/>
            <a:headEnd/>
            <a:tailEnd/>
          </a:ln>
        </p:spPr>
        <p:txBody>
          <a:bodyPr>
            <a:spAutoFit/>
          </a:bodyPr>
          <a:lstStyle/>
          <a:p>
            <a:pPr eaLnBrk="0" hangingPunct="0">
              <a:spcBef>
                <a:spcPct val="50000"/>
              </a:spcBef>
            </a:pPr>
            <a:endParaRPr lang="en-US"/>
          </a:p>
        </p:txBody>
      </p:sp>
      <p:sp>
        <p:nvSpPr>
          <p:cNvPr id="4106" name="Text Box 10"/>
          <p:cNvSpPr txBox="1">
            <a:spLocks noChangeArrowheads="1"/>
          </p:cNvSpPr>
          <p:nvPr/>
        </p:nvSpPr>
        <p:spPr bwMode="auto">
          <a:xfrm>
            <a:off x="1524000" y="2819400"/>
            <a:ext cx="3200400" cy="366713"/>
          </a:xfrm>
          <a:prstGeom prst="rect">
            <a:avLst/>
          </a:prstGeom>
          <a:noFill/>
          <a:ln w="9525" algn="ctr">
            <a:noFill/>
            <a:miter lim="800000"/>
            <a:headEnd/>
            <a:tailEnd/>
          </a:ln>
        </p:spPr>
        <p:txBody>
          <a:bodyPr>
            <a:spAutoFit/>
          </a:bodyPr>
          <a:lstStyle/>
          <a:p>
            <a:pPr eaLnBrk="0" hangingPunct="0">
              <a:spcBef>
                <a:spcPct val="50000"/>
              </a:spcBef>
            </a:pPr>
            <a:endParaRPr lang="en-US"/>
          </a:p>
        </p:txBody>
      </p:sp>
      <p:sp>
        <p:nvSpPr>
          <p:cNvPr id="108608" name="Text Box 64"/>
          <p:cNvSpPr txBox="1">
            <a:spLocks noChangeArrowheads="1"/>
          </p:cNvSpPr>
          <p:nvPr/>
        </p:nvSpPr>
        <p:spPr bwMode="auto">
          <a:xfrm>
            <a:off x="1104900" y="1069129"/>
            <a:ext cx="7239000" cy="584775"/>
          </a:xfrm>
          <a:prstGeom prst="rect">
            <a:avLst/>
          </a:prstGeom>
          <a:noFill/>
          <a:ln w="9525">
            <a:noFill/>
            <a:miter lim="800000"/>
            <a:headEnd/>
            <a:tailEnd/>
          </a:ln>
        </p:spPr>
        <p:txBody>
          <a:bodyPr wrap="square">
            <a:spAutoFit/>
          </a:bodyPr>
          <a:lstStyle/>
          <a:p>
            <a:pPr>
              <a:spcBef>
                <a:spcPct val="50000"/>
              </a:spcBef>
            </a:pPr>
            <a:r>
              <a:rPr lang="fr-LU" sz="3200" b="1" smtClean="0">
                <a:solidFill>
                  <a:srgbClr val="0000CC"/>
                </a:solidFill>
                <a:latin typeface="Times New Roman" pitchFamily="18" charset="0"/>
                <a:cs typeface="Times New Roman" pitchFamily="18" charset="0"/>
              </a:rPr>
              <a:t>Bài: Nước </a:t>
            </a:r>
            <a:r>
              <a:rPr lang="fr-LU" sz="3200" b="1">
                <a:solidFill>
                  <a:srgbClr val="0000CC"/>
                </a:solidFill>
                <a:latin typeface="Times New Roman" pitchFamily="18" charset="0"/>
                <a:cs typeface="Times New Roman" pitchFamily="18" charset="0"/>
              </a:rPr>
              <a:t>có những tính chất gì?</a:t>
            </a:r>
          </a:p>
        </p:txBody>
      </p:sp>
      <p:sp>
        <p:nvSpPr>
          <p:cNvPr id="2" name="TextBox 1"/>
          <p:cNvSpPr txBox="1"/>
          <p:nvPr/>
        </p:nvSpPr>
        <p:spPr>
          <a:xfrm>
            <a:off x="1984829" y="455325"/>
            <a:ext cx="3048000" cy="584775"/>
          </a:xfrm>
          <a:prstGeom prst="rect">
            <a:avLst/>
          </a:prstGeom>
          <a:noFill/>
        </p:spPr>
        <p:txBody>
          <a:bodyPr wrap="square" rtlCol="0">
            <a:spAutoFit/>
          </a:bodyPr>
          <a:lstStyle/>
          <a:p>
            <a:r>
              <a:rPr lang="en-US" sz="3200" smtClean="0">
                <a:solidFill>
                  <a:srgbClr val="C00000"/>
                </a:solidFill>
              </a:rPr>
              <a:t>Kiểm tra bài cũ:</a:t>
            </a:r>
            <a:endParaRPr lang="vi-VN" sz="3200">
              <a:solidFill>
                <a:srgbClr val="C00000"/>
              </a:solidFill>
            </a:endParaRPr>
          </a:p>
        </p:txBody>
      </p:sp>
      <p:sp>
        <p:nvSpPr>
          <p:cNvPr id="6" name="Text Box 64"/>
          <p:cNvSpPr txBox="1">
            <a:spLocks noChangeArrowheads="1"/>
          </p:cNvSpPr>
          <p:nvPr/>
        </p:nvSpPr>
        <p:spPr bwMode="auto">
          <a:xfrm>
            <a:off x="685800" y="1905000"/>
            <a:ext cx="8229600" cy="3816429"/>
          </a:xfrm>
          <a:prstGeom prst="rect">
            <a:avLst/>
          </a:prstGeom>
          <a:noFill/>
          <a:ln w="9525">
            <a:noFill/>
            <a:miter lim="800000"/>
            <a:headEnd/>
            <a:tailEnd/>
          </a:ln>
        </p:spPr>
        <p:txBody>
          <a:bodyPr wrap="square">
            <a:spAutoFit/>
          </a:bodyPr>
          <a:lstStyle/>
          <a:p>
            <a:pPr>
              <a:spcBef>
                <a:spcPct val="50000"/>
              </a:spcBef>
            </a:pPr>
            <a:r>
              <a:rPr lang="fr-LU" sz="3200" b="1" smtClean="0">
                <a:solidFill>
                  <a:srgbClr val="FF0000"/>
                </a:solidFill>
                <a:latin typeface="Times New Roman" pitchFamily="18" charset="0"/>
                <a:cs typeface="Times New Roman" pitchFamily="18" charset="0"/>
              </a:rPr>
              <a:t>      Trò chơi « Truyền điện »</a:t>
            </a:r>
          </a:p>
          <a:p>
            <a:pPr>
              <a:spcBef>
                <a:spcPct val="50000"/>
              </a:spcBef>
            </a:pPr>
            <a:r>
              <a:rPr lang="fr-LU" sz="2800" b="1" smtClean="0">
                <a:solidFill>
                  <a:srgbClr val="0000CC"/>
                </a:solidFill>
                <a:latin typeface="Times New Roman" pitchFamily="18" charset="0"/>
                <a:cs typeface="Times New Roman" pitchFamily="18" charset="0"/>
              </a:rPr>
              <a:t>Cách chơi: Mỗi bạn được gọi tên sẽ nêu 1 tính chất của nước. Bạn nào nêu xong có quyền gọi bạn tiếp theo. Cứ như thế cho đến hết các tính chất của nước. Nếu bạn trước trả lời sai thì bạn sau có quyền trả lời lại cho đúng. Kết thúc trò chơi, bạn nào trả lời sai sẽ phải nhảy lò cò từ chỗ của mình ra cửa lớp rồi trở về chỗ cũ.</a:t>
            </a:r>
            <a:endParaRPr lang="fr-LU" sz="2800" b="1">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62203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8608"/>
                                        </p:tgtEl>
                                        <p:attrNameLst>
                                          <p:attrName>style.visibility</p:attrName>
                                        </p:attrNameLst>
                                      </p:cBhvr>
                                      <p:to>
                                        <p:strVal val="visible"/>
                                      </p:to>
                                    </p:set>
                                    <p:anim calcmode="lin" valueType="num">
                                      <p:cBhvr>
                                        <p:cTn id="7" dur="500" fill="hold"/>
                                        <p:tgtEl>
                                          <p:spTgt spid="108608"/>
                                        </p:tgtEl>
                                        <p:attrNameLst>
                                          <p:attrName>ppt_w</p:attrName>
                                        </p:attrNameLst>
                                      </p:cBhvr>
                                      <p:tavLst>
                                        <p:tav tm="0">
                                          <p:val>
                                            <p:strVal val="#ppt_w*0.70"/>
                                          </p:val>
                                        </p:tav>
                                        <p:tav tm="100000">
                                          <p:val>
                                            <p:strVal val="#ppt_w"/>
                                          </p:val>
                                        </p:tav>
                                      </p:tavLst>
                                    </p:anim>
                                    <p:anim calcmode="lin" valueType="num">
                                      <p:cBhvr>
                                        <p:cTn id="8" dur="500" fill="hold"/>
                                        <p:tgtEl>
                                          <p:spTgt spid="108608"/>
                                        </p:tgtEl>
                                        <p:attrNameLst>
                                          <p:attrName>ppt_h</p:attrName>
                                        </p:attrNameLst>
                                      </p:cBhvr>
                                      <p:tavLst>
                                        <p:tav tm="0">
                                          <p:val>
                                            <p:strVal val="#ppt_h"/>
                                          </p:val>
                                        </p:tav>
                                        <p:tav tm="100000">
                                          <p:val>
                                            <p:strVal val="#ppt_h"/>
                                          </p:val>
                                        </p:tav>
                                      </p:tavLst>
                                    </p:anim>
                                    <p:animEffect transition="in" filter="fade">
                                      <p:cBhvr>
                                        <p:cTn id="9" dur="500"/>
                                        <p:tgtEl>
                                          <p:spTgt spid="10860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0.70"/>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08"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4254636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656223421"/>
              </p:ext>
            </p:extLst>
          </p:nvPr>
        </p:nvGraphicFramePr>
        <p:xfrm>
          <a:off x="3073400" y="3086100"/>
          <a:ext cx="2997200" cy="685800"/>
        </p:xfrm>
        <a:graphic>
          <a:graphicData uri="http://schemas.openxmlformats.org/presentationml/2006/ole">
            <mc:AlternateContent xmlns:mc="http://schemas.openxmlformats.org/markup-compatibility/2006">
              <mc:Choice xmlns:v="urn:schemas-microsoft-com:vml" Requires="v">
                <p:oleObj spid="_x0000_s1089" name="Packager Shell Object" showAsIcon="1" r:id="rId3" imgW="2997720" imgH="685800" progId="Package">
                  <p:embed/>
                </p:oleObj>
              </mc:Choice>
              <mc:Fallback>
                <p:oleObj name="Packager Shell Object" showAsIcon="1" r:id="rId3" imgW="2997720" imgH="685800" progId="Package">
                  <p:embed/>
                  <p:pic>
                    <p:nvPicPr>
                      <p:cNvPr id="0" name=""/>
                      <p:cNvPicPr/>
                      <p:nvPr/>
                    </p:nvPicPr>
                    <p:blipFill>
                      <a:blip r:embed="rId4"/>
                      <a:stretch>
                        <a:fillRect/>
                      </a:stretch>
                    </p:blipFill>
                    <p:spPr>
                      <a:xfrm>
                        <a:off x="3073400" y="3086100"/>
                        <a:ext cx="2997200" cy="685800"/>
                      </a:xfrm>
                      <a:prstGeom prst="rect">
                        <a:avLst/>
                      </a:prstGeom>
                    </p:spPr>
                  </p:pic>
                </p:oleObj>
              </mc:Fallback>
            </mc:AlternateContent>
          </a:graphicData>
        </a:graphic>
      </p:graphicFrame>
    </p:spTree>
    <p:extLst>
      <p:ext uri="{BB962C8B-B14F-4D97-AF65-F5344CB8AC3E}">
        <p14:creationId xmlns:p14="http://schemas.microsoft.com/office/powerpoint/2010/main" val="3391983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3425173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0"/>
            <a:ext cx="8534400" cy="4525963"/>
          </a:xfrm>
        </p:spPr>
        <p:txBody>
          <a:bodyPr/>
          <a:lstStyle/>
          <a:p>
            <a:pPr marL="0" indent="0">
              <a:buNone/>
            </a:pPr>
            <a:r>
              <a:rPr lang="en-US" b="1" smtClean="0">
                <a:solidFill>
                  <a:srgbClr val="0000CC"/>
                </a:solidFill>
              </a:rPr>
              <a:t>Ghi dự đoán:</a:t>
            </a:r>
          </a:p>
          <a:p>
            <a:pPr marL="0" indent="0">
              <a:buNone/>
            </a:pPr>
            <a:r>
              <a:rPr lang="en-US" b="1" smtClean="0">
                <a:solidFill>
                  <a:srgbClr val="0000CC"/>
                </a:solidFill>
              </a:rPr>
              <a:t>   Ngoài thể lỏng, nước còn tồn tại ở thể nào?</a:t>
            </a:r>
          </a:p>
          <a:p>
            <a:pPr marL="0" indent="0">
              <a:buNone/>
            </a:pPr>
            <a:r>
              <a:rPr lang="en-US" b="1" smtClean="0">
                <a:solidFill>
                  <a:srgbClr val="0000CC"/>
                </a:solidFill>
              </a:rPr>
              <a:t>   Nước có chuyển từ thể này sang thể khác không?</a:t>
            </a:r>
            <a:endParaRPr lang="vi-VN" b="1">
              <a:solidFill>
                <a:srgbClr val="0000CC"/>
              </a:solidFill>
            </a:endParaRPr>
          </a:p>
        </p:txBody>
      </p:sp>
    </p:spTree>
    <p:extLst>
      <p:ext uri="{BB962C8B-B14F-4D97-AF65-F5344CB8AC3E}">
        <p14:creationId xmlns:p14="http://schemas.microsoft.com/office/powerpoint/2010/main" val="1854554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42" name="Picture 14">
            <a:hlinkClick r:id="" action="ppaction://media"/>
          </p:cNvPr>
          <p:cNvPicPr>
            <a:picLocks noRot="1" noChangeAspect="1" noChangeArrowheads="1"/>
          </p:cNvPicPr>
          <p:nvPr>
            <a:wavAudioFile r:embed="rId2" name="ding.wav"/>
          </p:nvPr>
        </p:nvPicPr>
        <p:blipFill>
          <a:blip r:embed="rId5"/>
          <a:srcRect/>
          <a:stretch>
            <a:fillRect/>
          </a:stretch>
        </p:blipFill>
        <p:spPr bwMode="auto">
          <a:xfrm>
            <a:off x="2286000" y="8991600"/>
            <a:ext cx="152400" cy="152400"/>
          </a:xfrm>
          <a:prstGeom prst="rect">
            <a:avLst/>
          </a:prstGeom>
          <a:solidFill>
            <a:srgbClr val="0000CC"/>
          </a:solidFill>
          <a:ln w="9525">
            <a:noFill/>
            <a:miter lim="800000"/>
            <a:headEnd/>
            <a:tailEnd/>
          </a:ln>
        </p:spPr>
      </p:pic>
      <p:pic>
        <p:nvPicPr>
          <p:cNvPr id="176143" name="Picture 15">
            <a:hlinkClick r:id="" action="ppaction://media"/>
          </p:cNvPr>
          <p:cNvPicPr>
            <a:picLocks noRot="1" noChangeAspect="1" noChangeArrowheads="1"/>
          </p:cNvPicPr>
          <p:nvPr>
            <a:wavAudioFile r:embed="rId2" name="ding.wav"/>
          </p:nvPr>
        </p:nvPicPr>
        <p:blipFill>
          <a:blip r:embed="rId5"/>
          <a:srcRect/>
          <a:stretch>
            <a:fillRect/>
          </a:stretch>
        </p:blipFill>
        <p:spPr bwMode="auto">
          <a:xfrm>
            <a:off x="2438400" y="9144000"/>
            <a:ext cx="152400" cy="152400"/>
          </a:xfrm>
          <a:prstGeom prst="rect">
            <a:avLst/>
          </a:prstGeom>
          <a:solidFill>
            <a:srgbClr val="0000CC"/>
          </a:solidFill>
          <a:ln w="9525">
            <a:noFill/>
            <a:miter lim="800000"/>
            <a:headEnd/>
            <a:tailEnd/>
          </a:ln>
        </p:spPr>
      </p:pic>
      <p:pic>
        <p:nvPicPr>
          <p:cNvPr id="176144" name="Picture 16">
            <a:hlinkClick r:id="" action="ppaction://media"/>
          </p:cNvPr>
          <p:cNvPicPr>
            <a:picLocks noRot="1" noChangeAspect="1" noChangeArrowheads="1"/>
          </p:cNvPicPr>
          <p:nvPr>
            <a:wavAudioFile r:embed="rId2" name="ding.wav"/>
          </p:nvPr>
        </p:nvPicPr>
        <p:blipFill>
          <a:blip r:embed="rId5"/>
          <a:srcRect/>
          <a:stretch>
            <a:fillRect/>
          </a:stretch>
        </p:blipFill>
        <p:spPr bwMode="auto">
          <a:xfrm>
            <a:off x="2590800" y="9296400"/>
            <a:ext cx="152400" cy="152400"/>
          </a:xfrm>
          <a:prstGeom prst="rect">
            <a:avLst/>
          </a:prstGeom>
          <a:solidFill>
            <a:srgbClr val="0000CC"/>
          </a:solidFill>
          <a:ln w="9525">
            <a:noFill/>
            <a:miter lim="800000"/>
            <a:headEnd/>
            <a:tailEnd/>
          </a:ln>
        </p:spPr>
      </p:pic>
      <p:pic>
        <p:nvPicPr>
          <p:cNvPr id="176145" name="Picture 17">
            <a:hlinkClick r:id="" action="ppaction://media"/>
          </p:cNvPr>
          <p:cNvPicPr>
            <a:picLocks noRot="1" noChangeAspect="1" noChangeArrowheads="1"/>
          </p:cNvPicPr>
          <p:nvPr>
            <a:wavAudioFile r:embed="rId2" name="ding.wav"/>
          </p:nvPr>
        </p:nvPicPr>
        <p:blipFill>
          <a:blip r:embed="rId5"/>
          <a:srcRect/>
          <a:stretch>
            <a:fillRect/>
          </a:stretch>
        </p:blipFill>
        <p:spPr bwMode="auto">
          <a:xfrm>
            <a:off x="2743200" y="9448800"/>
            <a:ext cx="152400" cy="152400"/>
          </a:xfrm>
          <a:prstGeom prst="rect">
            <a:avLst/>
          </a:prstGeom>
          <a:solidFill>
            <a:srgbClr val="0000CC"/>
          </a:solidFill>
          <a:ln w="9525">
            <a:noFill/>
            <a:miter lim="800000"/>
            <a:headEnd/>
            <a:tailEnd/>
          </a:ln>
        </p:spPr>
      </p:pic>
      <p:pic>
        <p:nvPicPr>
          <p:cNvPr id="176146" name="Picture 18">
            <a:hlinkClick r:id="" action="ppaction://media"/>
          </p:cNvPr>
          <p:cNvPicPr>
            <a:picLocks noRot="1" noChangeAspect="1" noChangeArrowheads="1"/>
          </p:cNvPicPr>
          <p:nvPr>
            <a:wavAudioFile r:embed="rId2" name="ding.wav"/>
          </p:nvPr>
        </p:nvPicPr>
        <p:blipFill>
          <a:blip r:embed="rId5"/>
          <a:srcRect/>
          <a:stretch>
            <a:fillRect/>
          </a:stretch>
        </p:blipFill>
        <p:spPr bwMode="auto">
          <a:xfrm>
            <a:off x="2895600" y="9601200"/>
            <a:ext cx="152400" cy="152400"/>
          </a:xfrm>
          <a:prstGeom prst="rect">
            <a:avLst/>
          </a:prstGeom>
          <a:solidFill>
            <a:srgbClr val="0000CC"/>
          </a:solidFill>
          <a:ln w="9525">
            <a:noFill/>
            <a:miter lim="800000"/>
            <a:headEnd/>
            <a:tailEnd/>
          </a:ln>
        </p:spPr>
      </p:pic>
      <p:pic>
        <p:nvPicPr>
          <p:cNvPr id="176147" name="Picture 19">
            <a:hlinkClick r:id="" action="ppaction://media"/>
          </p:cNvPr>
          <p:cNvPicPr>
            <a:picLocks noRot="1" noChangeAspect="1" noChangeArrowheads="1"/>
          </p:cNvPicPr>
          <p:nvPr>
            <a:wavAudioFile r:embed="rId2" name="ding.wav"/>
          </p:nvPr>
        </p:nvPicPr>
        <p:blipFill>
          <a:blip r:embed="rId5"/>
          <a:srcRect/>
          <a:stretch>
            <a:fillRect/>
          </a:stretch>
        </p:blipFill>
        <p:spPr bwMode="auto">
          <a:xfrm>
            <a:off x="3048000" y="9753600"/>
            <a:ext cx="152400" cy="152400"/>
          </a:xfrm>
          <a:prstGeom prst="rect">
            <a:avLst/>
          </a:prstGeom>
          <a:solidFill>
            <a:srgbClr val="0000CC"/>
          </a:solidFill>
          <a:ln w="9525">
            <a:noFill/>
            <a:miter lim="800000"/>
            <a:headEnd/>
            <a:tailEnd/>
          </a:ln>
        </p:spPr>
      </p:pic>
      <p:pic>
        <p:nvPicPr>
          <p:cNvPr id="176148" name="Picture 20">
            <a:hlinkClick r:id="" action="ppaction://media"/>
          </p:cNvPr>
          <p:cNvPicPr>
            <a:picLocks noRot="1" noChangeAspect="1" noChangeArrowheads="1"/>
          </p:cNvPicPr>
          <p:nvPr>
            <a:wavAudioFile r:embed="rId2" name="ding.wav"/>
          </p:nvPr>
        </p:nvPicPr>
        <p:blipFill>
          <a:blip r:embed="rId5"/>
          <a:srcRect/>
          <a:stretch>
            <a:fillRect/>
          </a:stretch>
        </p:blipFill>
        <p:spPr bwMode="auto">
          <a:xfrm>
            <a:off x="3200400" y="9906000"/>
            <a:ext cx="152400" cy="152400"/>
          </a:xfrm>
          <a:prstGeom prst="rect">
            <a:avLst/>
          </a:prstGeom>
          <a:solidFill>
            <a:srgbClr val="0000CC"/>
          </a:solidFill>
          <a:ln w="9525">
            <a:noFill/>
            <a:miter lim="800000"/>
            <a:headEnd/>
            <a:tailEnd/>
          </a:ln>
        </p:spPr>
      </p:pic>
      <p:pic>
        <p:nvPicPr>
          <p:cNvPr id="176149" name="Picture 21">
            <a:hlinkClick r:id="" action="ppaction://media"/>
          </p:cNvPr>
          <p:cNvPicPr>
            <a:picLocks noRot="1" noChangeAspect="1" noChangeArrowheads="1"/>
          </p:cNvPicPr>
          <p:nvPr>
            <a:wavAudioFile r:embed="rId2" name="ding.wav"/>
          </p:nvPr>
        </p:nvPicPr>
        <p:blipFill>
          <a:blip r:embed="rId5"/>
          <a:srcRect/>
          <a:stretch>
            <a:fillRect/>
          </a:stretch>
        </p:blipFill>
        <p:spPr bwMode="auto">
          <a:xfrm>
            <a:off x="3352800" y="10058400"/>
            <a:ext cx="152400" cy="152400"/>
          </a:xfrm>
          <a:prstGeom prst="rect">
            <a:avLst/>
          </a:prstGeom>
          <a:solidFill>
            <a:srgbClr val="0000CC"/>
          </a:solidFill>
          <a:ln w="9525">
            <a:noFill/>
            <a:miter lim="800000"/>
            <a:headEnd/>
            <a:tailEnd/>
          </a:ln>
        </p:spPr>
      </p:pic>
      <p:pic>
        <p:nvPicPr>
          <p:cNvPr id="176150" name="Picture 22">
            <a:hlinkClick r:id="" action="ppaction://media"/>
          </p:cNvPr>
          <p:cNvPicPr>
            <a:picLocks noRot="1" noChangeAspect="1" noChangeArrowheads="1"/>
          </p:cNvPicPr>
          <p:nvPr>
            <a:wavAudioFile r:embed="rId2" name="ding.wav"/>
          </p:nvPr>
        </p:nvPicPr>
        <p:blipFill>
          <a:blip r:embed="rId5"/>
          <a:srcRect/>
          <a:stretch>
            <a:fillRect/>
          </a:stretch>
        </p:blipFill>
        <p:spPr bwMode="auto">
          <a:xfrm>
            <a:off x="3505200" y="10210800"/>
            <a:ext cx="152400" cy="152400"/>
          </a:xfrm>
          <a:prstGeom prst="rect">
            <a:avLst/>
          </a:prstGeom>
          <a:solidFill>
            <a:srgbClr val="0000CC"/>
          </a:solidFill>
          <a:ln w="9525">
            <a:noFill/>
            <a:miter lim="800000"/>
            <a:headEnd/>
            <a:tailEnd/>
          </a:ln>
        </p:spPr>
      </p:pic>
      <p:pic>
        <p:nvPicPr>
          <p:cNvPr id="176151" name="Picture 23">
            <a:hlinkClick r:id="" action="ppaction://media"/>
          </p:cNvPr>
          <p:cNvPicPr>
            <a:picLocks noRot="1" noChangeAspect="1" noChangeArrowheads="1"/>
          </p:cNvPicPr>
          <p:nvPr>
            <a:wavAudioFile r:embed="rId2" name="ding.wav"/>
          </p:nvPr>
        </p:nvPicPr>
        <p:blipFill>
          <a:blip r:embed="rId5"/>
          <a:srcRect/>
          <a:stretch>
            <a:fillRect/>
          </a:stretch>
        </p:blipFill>
        <p:spPr bwMode="auto">
          <a:xfrm>
            <a:off x="3657600" y="10363200"/>
            <a:ext cx="152400" cy="152400"/>
          </a:xfrm>
          <a:prstGeom prst="rect">
            <a:avLst/>
          </a:prstGeom>
          <a:solidFill>
            <a:srgbClr val="0000CC"/>
          </a:solidFill>
          <a:ln w="9525">
            <a:noFill/>
            <a:miter lim="800000"/>
            <a:headEnd/>
            <a:tailEnd/>
          </a:ln>
        </p:spPr>
      </p:pic>
      <p:pic>
        <p:nvPicPr>
          <p:cNvPr id="176152" name="Picture 24">
            <a:hlinkClick r:id="" action="ppaction://media"/>
          </p:cNvPr>
          <p:cNvPicPr>
            <a:picLocks noRot="1" noChangeAspect="1" noChangeArrowheads="1"/>
          </p:cNvPicPr>
          <p:nvPr>
            <a:wavAudioFile r:embed="rId2" name="ding.wav"/>
          </p:nvPr>
        </p:nvPicPr>
        <p:blipFill>
          <a:blip r:embed="rId5"/>
          <a:srcRect/>
          <a:stretch>
            <a:fillRect/>
          </a:stretch>
        </p:blipFill>
        <p:spPr bwMode="auto">
          <a:xfrm>
            <a:off x="3810000" y="10515600"/>
            <a:ext cx="152400" cy="152400"/>
          </a:xfrm>
          <a:prstGeom prst="rect">
            <a:avLst/>
          </a:prstGeom>
          <a:solidFill>
            <a:srgbClr val="0000CC"/>
          </a:solidFill>
          <a:ln w="9525">
            <a:noFill/>
            <a:miter lim="800000"/>
            <a:headEnd/>
            <a:tailEnd/>
          </a:ln>
        </p:spPr>
      </p:pic>
      <p:sp>
        <p:nvSpPr>
          <p:cNvPr id="176157" name="Rectangle 29"/>
          <p:cNvSpPr>
            <a:spLocks noChangeArrowheads="1"/>
          </p:cNvSpPr>
          <p:nvPr/>
        </p:nvSpPr>
        <p:spPr bwMode="auto">
          <a:xfrm>
            <a:off x="0" y="2286000"/>
            <a:ext cx="1981200" cy="685800"/>
          </a:xfrm>
          <a:prstGeom prst="rect">
            <a:avLst/>
          </a:prstGeom>
          <a:noFill/>
          <a:ln w="9525">
            <a:noFill/>
            <a:miter lim="800000"/>
            <a:headEnd/>
            <a:tailEnd/>
          </a:ln>
        </p:spPr>
        <p:txBody>
          <a:bodyPr/>
          <a:lstStyle/>
          <a:p>
            <a:pPr algn="ctr">
              <a:spcBef>
                <a:spcPct val="20000"/>
              </a:spcBef>
            </a:pPr>
            <a:endParaRPr lang="en-US" sz="2800">
              <a:solidFill>
                <a:srgbClr val="0000FF"/>
              </a:solidFill>
              <a:latin typeface="Times New Roman" pitchFamily="18" charset="0"/>
            </a:endParaRPr>
          </a:p>
        </p:txBody>
      </p:sp>
      <p:sp>
        <p:nvSpPr>
          <p:cNvPr id="176158" name="Rectangle 30"/>
          <p:cNvSpPr>
            <a:spLocks noChangeArrowheads="1"/>
          </p:cNvSpPr>
          <p:nvPr/>
        </p:nvSpPr>
        <p:spPr bwMode="auto">
          <a:xfrm>
            <a:off x="0" y="3048000"/>
            <a:ext cx="2997200" cy="685800"/>
          </a:xfrm>
          <a:prstGeom prst="rect">
            <a:avLst/>
          </a:prstGeom>
          <a:noFill/>
          <a:ln w="9525">
            <a:noFill/>
            <a:miter lim="800000"/>
            <a:headEnd/>
            <a:tailEnd/>
          </a:ln>
        </p:spPr>
        <p:txBody>
          <a:bodyPr/>
          <a:lstStyle/>
          <a:p>
            <a:pPr>
              <a:spcBef>
                <a:spcPct val="20000"/>
              </a:spcBef>
            </a:pPr>
            <a:endParaRPr lang="en-US" sz="2800">
              <a:solidFill>
                <a:srgbClr val="FF0066"/>
              </a:solidFill>
              <a:latin typeface="Times New Roman" pitchFamily="18" charset="0"/>
            </a:endParaRPr>
          </a:p>
        </p:txBody>
      </p:sp>
      <p:sp>
        <p:nvSpPr>
          <p:cNvPr id="176159" name="Rectangle 31"/>
          <p:cNvSpPr>
            <a:spLocks noChangeArrowheads="1"/>
          </p:cNvSpPr>
          <p:nvPr/>
        </p:nvSpPr>
        <p:spPr bwMode="auto">
          <a:xfrm>
            <a:off x="0" y="3733800"/>
            <a:ext cx="1981200" cy="685800"/>
          </a:xfrm>
          <a:prstGeom prst="rect">
            <a:avLst/>
          </a:prstGeom>
          <a:noFill/>
          <a:ln w="9525">
            <a:noFill/>
            <a:miter lim="800000"/>
            <a:headEnd/>
            <a:tailEnd/>
          </a:ln>
        </p:spPr>
        <p:txBody>
          <a:bodyPr/>
          <a:lstStyle/>
          <a:p>
            <a:pPr algn="ctr">
              <a:spcBef>
                <a:spcPct val="20000"/>
              </a:spcBef>
            </a:pPr>
            <a:endParaRPr lang="en-US" sz="2800">
              <a:solidFill>
                <a:srgbClr val="0000FF"/>
              </a:solidFill>
              <a:latin typeface="Times New Roman" pitchFamily="18" charset="0"/>
            </a:endParaRPr>
          </a:p>
        </p:txBody>
      </p:sp>
      <p:sp>
        <p:nvSpPr>
          <p:cNvPr id="176160" name="Rectangle 32"/>
          <p:cNvSpPr>
            <a:spLocks noChangeArrowheads="1"/>
          </p:cNvSpPr>
          <p:nvPr/>
        </p:nvSpPr>
        <p:spPr bwMode="auto">
          <a:xfrm>
            <a:off x="0" y="5181600"/>
            <a:ext cx="3517900" cy="685800"/>
          </a:xfrm>
          <a:prstGeom prst="rect">
            <a:avLst/>
          </a:prstGeom>
          <a:noFill/>
          <a:ln w="9525">
            <a:noFill/>
            <a:miter lim="800000"/>
            <a:headEnd/>
            <a:tailEnd/>
          </a:ln>
        </p:spPr>
        <p:txBody>
          <a:bodyPr/>
          <a:lstStyle/>
          <a:p>
            <a:pPr>
              <a:spcBef>
                <a:spcPct val="20000"/>
              </a:spcBef>
            </a:pPr>
            <a:endParaRPr lang="en-US" sz="2800" b="1">
              <a:solidFill>
                <a:srgbClr val="FF0000"/>
              </a:solidFill>
              <a:latin typeface="Times New Roman" pitchFamily="18" charset="0"/>
            </a:endParaRPr>
          </a:p>
        </p:txBody>
      </p:sp>
      <p:sp>
        <p:nvSpPr>
          <p:cNvPr id="176162" name="Text Box 34"/>
          <p:cNvSpPr txBox="1">
            <a:spLocks noChangeArrowheads="1"/>
          </p:cNvSpPr>
          <p:nvPr/>
        </p:nvSpPr>
        <p:spPr bwMode="auto">
          <a:xfrm>
            <a:off x="0" y="4495800"/>
            <a:ext cx="2514600" cy="519113"/>
          </a:xfrm>
          <a:prstGeom prst="rect">
            <a:avLst/>
          </a:prstGeom>
          <a:noFill/>
          <a:ln w="9525">
            <a:noFill/>
            <a:miter lim="800000"/>
            <a:headEnd/>
            <a:tailEnd/>
          </a:ln>
        </p:spPr>
        <p:txBody>
          <a:bodyPr>
            <a:spAutoFit/>
          </a:bodyPr>
          <a:lstStyle/>
          <a:p>
            <a:pPr>
              <a:spcBef>
                <a:spcPct val="50000"/>
              </a:spcBef>
            </a:pPr>
            <a:endParaRPr lang="en-US" sz="2800"/>
          </a:p>
        </p:txBody>
      </p:sp>
      <p:sp>
        <p:nvSpPr>
          <p:cNvPr id="6176" name="Text Box 51"/>
          <p:cNvSpPr txBox="1">
            <a:spLocks noChangeArrowheads="1"/>
          </p:cNvSpPr>
          <p:nvPr/>
        </p:nvSpPr>
        <p:spPr bwMode="auto">
          <a:xfrm>
            <a:off x="4556125" y="4608513"/>
            <a:ext cx="184150" cy="366712"/>
          </a:xfrm>
          <a:prstGeom prst="rect">
            <a:avLst/>
          </a:prstGeom>
          <a:noFill/>
          <a:ln w="9525">
            <a:noFill/>
            <a:miter lim="800000"/>
            <a:headEnd/>
            <a:tailEnd/>
          </a:ln>
        </p:spPr>
        <p:txBody>
          <a:bodyPr wrap="none">
            <a:spAutoFit/>
          </a:bodyPr>
          <a:lstStyle/>
          <a:p>
            <a:endParaRPr lang="en-US"/>
          </a:p>
        </p:txBody>
      </p:sp>
      <p:sp>
        <p:nvSpPr>
          <p:cNvPr id="23" name="Text Box 46"/>
          <p:cNvSpPr txBox="1">
            <a:spLocks noChangeArrowheads="1"/>
          </p:cNvSpPr>
          <p:nvPr/>
        </p:nvSpPr>
        <p:spPr bwMode="auto">
          <a:xfrm>
            <a:off x="555624" y="909697"/>
            <a:ext cx="8207375" cy="6592574"/>
          </a:xfrm>
          <a:prstGeom prst="rect">
            <a:avLst/>
          </a:prstGeom>
          <a:noFill/>
          <a:ln w="9525">
            <a:noFill/>
            <a:miter lim="800000"/>
            <a:headEnd/>
            <a:tailEnd/>
          </a:ln>
          <a:effectLst/>
        </p:spPr>
        <p:txBody>
          <a:bodyPr wrap="square">
            <a:spAutoFit/>
          </a:bodyPr>
          <a:lstStyle/>
          <a:p>
            <a:pPr algn="justLow">
              <a:spcBef>
                <a:spcPct val="20000"/>
              </a:spcBef>
            </a:pPr>
            <a:r>
              <a:rPr lang="en-US" sz="3200" b="1" smtClean="0">
                <a:solidFill>
                  <a:srgbClr val="C00000"/>
                </a:solidFill>
                <a:latin typeface="Times New Roman" pitchFamily="18" charset="0"/>
                <a:cs typeface="Times New Roman" pitchFamily="18" charset="0"/>
              </a:rPr>
              <a:t>* Thí nghiệm 1</a:t>
            </a:r>
            <a:r>
              <a:rPr lang="en-US" sz="3200" b="1" smtClean="0">
                <a:solidFill>
                  <a:srgbClr val="000099"/>
                </a:solidFill>
                <a:latin typeface="Times New Roman" pitchFamily="18" charset="0"/>
                <a:cs typeface="Times New Roman" pitchFamily="18" charset="0"/>
              </a:rPr>
              <a:t>:  </a:t>
            </a:r>
            <a:r>
              <a:rPr lang="en-US" sz="3200" b="1">
                <a:solidFill>
                  <a:srgbClr val="000099"/>
                </a:solidFill>
                <a:latin typeface="Times New Roman" pitchFamily="18" charset="0"/>
                <a:cs typeface="Times New Roman" pitchFamily="18" charset="0"/>
              </a:rPr>
              <a:t>Đổ nước nóng vào </a:t>
            </a:r>
            <a:r>
              <a:rPr lang="en-US" sz="3200" b="1" smtClean="0">
                <a:solidFill>
                  <a:srgbClr val="000099"/>
                </a:solidFill>
                <a:latin typeface="Times New Roman" pitchFamily="18" charset="0"/>
                <a:cs typeface="Times New Roman" pitchFamily="18" charset="0"/>
              </a:rPr>
              <a:t>cốc, </a:t>
            </a:r>
            <a:r>
              <a:rPr lang="en-US" sz="3200" b="1">
                <a:solidFill>
                  <a:srgbClr val="000099"/>
                </a:solidFill>
                <a:latin typeface="Times New Roman" pitchFamily="18" charset="0"/>
                <a:cs typeface="Times New Roman" pitchFamily="18" charset="0"/>
              </a:rPr>
              <a:t>quan </a:t>
            </a:r>
            <a:r>
              <a:rPr lang="en-US" sz="3200" b="1" smtClean="0">
                <a:solidFill>
                  <a:srgbClr val="000099"/>
                </a:solidFill>
                <a:latin typeface="Times New Roman" pitchFamily="18" charset="0"/>
                <a:cs typeface="Times New Roman" pitchFamily="18" charset="0"/>
              </a:rPr>
              <a:t>sát phía trên miệng cốc thấy hiện </a:t>
            </a:r>
            <a:r>
              <a:rPr lang="en-US" sz="3200" b="1">
                <a:solidFill>
                  <a:srgbClr val="000099"/>
                </a:solidFill>
                <a:latin typeface="Times New Roman" pitchFamily="18" charset="0"/>
                <a:cs typeface="Times New Roman" pitchFamily="18" charset="0"/>
              </a:rPr>
              <a:t>tượng </a:t>
            </a:r>
            <a:r>
              <a:rPr lang="en-US" sz="3200" b="1" smtClean="0">
                <a:solidFill>
                  <a:srgbClr val="000099"/>
                </a:solidFill>
                <a:latin typeface="Times New Roman" pitchFamily="18" charset="0"/>
                <a:cs typeface="Times New Roman" pitchFamily="18" charset="0"/>
              </a:rPr>
              <a:t>gì xảy ra? Hãy giải thích hiện tượng đó.</a:t>
            </a:r>
            <a:r>
              <a:rPr lang="en-US" sz="3200" b="1">
                <a:solidFill>
                  <a:srgbClr val="C00000"/>
                </a:solidFill>
                <a:latin typeface="Times New Roman" pitchFamily="18" charset="0"/>
                <a:cs typeface="Times New Roman" pitchFamily="18" charset="0"/>
              </a:rPr>
              <a:t> </a:t>
            </a:r>
            <a:endParaRPr lang="en-US" sz="3200" b="1" smtClean="0">
              <a:solidFill>
                <a:srgbClr val="C00000"/>
              </a:solidFill>
              <a:latin typeface="Times New Roman" pitchFamily="18" charset="0"/>
              <a:cs typeface="Times New Roman" pitchFamily="18" charset="0"/>
            </a:endParaRPr>
          </a:p>
          <a:p>
            <a:pPr marL="457200" indent="-457200" algn="justLow">
              <a:spcBef>
                <a:spcPct val="20000"/>
              </a:spcBef>
              <a:buFont typeface="Arial" charset="0"/>
              <a:buChar char="•"/>
            </a:pPr>
            <a:endParaRPr lang="en-US" sz="3200" b="1">
              <a:solidFill>
                <a:srgbClr val="C00000"/>
              </a:solidFill>
              <a:latin typeface="Times New Roman" pitchFamily="18" charset="0"/>
              <a:cs typeface="Times New Roman" pitchFamily="18" charset="0"/>
            </a:endParaRPr>
          </a:p>
          <a:p>
            <a:pPr algn="justLow">
              <a:spcBef>
                <a:spcPct val="20000"/>
              </a:spcBef>
            </a:pPr>
            <a:r>
              <a:rPr lang="en-US" sz="3200" b="1" smtClean="0">
                <a:solidFill>
                  <a:srgbClr val="C00000"/>
                </a:solidFill>
                <a:latin typeface="Times New Roman" pitchFamily="18" charset="0"/>
                <a:cs typeface="Times New Roman" pitchFamily="18" charset="0"/>
              </a:rPr>
              <a:t>*</a:t>
            </a:r>
            <a:r>
              <a:rPr lang="en-US" sz="3200" b="1" smtClean="0">
                <a:solidFill>
                  <a:srgbClr val="000099"/>
                </a:solidFill>
                <a:latin typeface="Times New Roman" pitchFamily="18" charset="0"/>
                <a:cs typeface="Times New Roman" pitchFamily="18" charset="0"/>
              </a:rPr>
              <a:t> </a:t>
            </a:r>
            <a:r>
              <a:rPr lang="en-US" sz="3200" b="1">
                <a:solidFill>
                  <a:srgbClr val="C00000"/>
                </a:solidFill>
                <a:latin typeface="Times New Roman" pitchFamily="18" charset="0"/>
                <a:cs typeface="Times New Roman" pitchFamily="18" charset="0"/>
              </a:rPr>
              <a:t>Thí nghiệm 2</a:t>
            </a:r>
            <a:r>
              <a:rPr lang="en-US" sz="3200" b="1">
                <a:solidFill>
                  <a:srgbClr val="000099"/>
                </a:solidFill>
                <a:latin typeface="Times New Roman" pitchFamily="18" charset="0"/>
                <a:cs typeface="Times New Roman" pitchFamily="18" charset="0"/>
              </a:rPr>
              <a:t>: Úp đĩa lên cốc nước nóng. khoảng 1 phút sau, nhấc đĩa ra, em thấy hiện tượng gì xảy ra trên mặt đĩa? Giải thích hiện tượng đó.</a:t>
            </a:r>
            <a:endParaRPr lang="en-US" sz="3200">
              <a:latin typeface="Times New Roman" pitchFamily="18" charset="0"/>
              <a:cs typeface="Times New Roman" pitchFamily="18" charset="0"/>
            </a:endParaRPr>
          </a:p>
          <a:p>
            <a:pPr marL="457200" indent="-457200" algn="justLow">
              <a:spcBef>
                <a:spcPct val="20000"/>
              </a:spcBef>
              <a:buFont typeface="Arial" charset="0"/>
              <a:buChar char="•"/>
            </a:pPr>
            <a:endParaRPr lang="en-US" sz="3200" b="1" smtClean="0">
              <a:solidFill>
                <a:srgbClr val="000099"/>
              </a:solidFill>
              <a:latin typeface="Times New Roman" pitchFamily="18" charset="0"/>
              <a:cs typeface="Times New Roman" pitchFamily="18" charset="0"/>
            </a:endParaRPr>
          </a:p>
          <a:p>
            <a:pPr marL="457200" indent="-457200" algn="justLow">
              <a:spcBef>
                <a:spcPct val="20000"/>
              </a:spcBef>
              <a:buFont typeface="Arial" charset="0"/>
              <a:buChar char="•"/>
            </a:pPr>
            <a:endParaRPr lang="en-US" sz="3200" b="1">
              <a:solidFill>
                <a:srgbClr val="000099"/>
              </a:solidFill>
              <a:latin typeface="Times New Roman" pitchFamily="18" charset="0"/>
              <a:cs typeface="Times New Roman" pitchFamily="18" charset="0"/>
            </a:endParaRPr>
          </a:p>
          <a:p>
            <a:pPr marL="457200" indent="-457200" algn="justLow">
              <a:spcBef>
                <a:spcPct val="20000"/>
              </a:spcBef>
              <a:buFont typeface="Arial" charset="0"/>
              <a:buChar char="•"/>
            </a:pPr>
            <a:endParaRPr lang="en-US" sz="3200" b="1" smtClean="0">
              <a:solidFill>
                <a:srgbClr val="000099"/>
              </a:solidFill>
              <a:latin typeface="Times New Roman" pitchFamily="18" charset="0"/>
              <a:cs typeface="Times New Roman" pitchFamily="18" charset="0"/>
            </a:endParaRPr>
          </a:p>
          <a:p>
            <a:pPr marL="457200" indent="-457200" algn="justLow">
              <a:spcBef>
                <a:spcPct val="20000"/>
              </a:spcBef>
              <a:buFont typeface="Arial" charset="0"/>
              <a:buChar char="•"/>
            </a:pPr>
            <a:endParaRPr lang="en-US" sz="3200">
              <a:latin typeface="Times New Roman" pitchFamily="18" charset="0"/>
              <a:cs typeface="Times New Roman"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mute="1">
                <p:cTn id="9" fill="hold" display="0">
                  <p:stCondLst>
                    <p:cond delay="indefinite"/>
                  </p:stCondLst>
                  <p:endCondLst>
                    <p:cond evt="onNext" delay="0">
                      <p:tgtEl>
                        <p:sldTgt/>
                      </p:tgtEl>
                    </p:cond>
                    <p:cond evt="onPrev" delay="0">
                      <p:tgtEl>
                        <p:sldTgt/>
                      </p:tgtEl>
                    </p:cond>
                    <p:cond evt="onStopAudio" delay="0">
                      <p:tgtEl>
                        <p:sldTgt/>
                      </p:tgtEl>
                    </p:cond>
                  </p:endCondLst>
                </p:cTn>
                <p:tgtEl>
                  <p:spTgt spid="176142"/>
                </p:tgtEl>
              </p:cMediaNode>
            </p:audio>
            <p:audio>
              <p:cMediaNode mute="1">
                <p:cTn id="10" fill="hold" display="0">
                  <p:stCondLst>
                    <p:cond delay="indefinite"/>
                  </p:stCondLst>
                  <p:endCondLst>
                    <p:cond evt="onNext" delay="0">
                      <p:tgtEl>
                        <p:sldTgt/>
                      </p:tgtEl>
                    </p:cond>
                    <p:cond evt="onPrev" delay="0">
                      <p:tgtEl>
                        <p:sldTgt/>
                      </p:tgtEl>
                    </p:cond>
                    <p:cond evt="onStopAudio" delay="0">
                      <p:tgtEl>
                        <p:sldTgt/>
                      </p:tgtEl>
                    </p:cond>
                  </p:endCondLst>
                </p:cTn>
                <p:tgtEl>
                  <p:spTgt spid="176143"/>
                </p:tgtEl>
              </p:cMediaNode>
            </p:audio>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176144"/>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6145"/>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176146"/>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176147"/>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176148"/>
                </p:tgtEl>
              </p:cMediaNode>
            </p:audio>
            <p:audio>
              <p:cMediaNode mute="1">
                <p:cTn id="16" fill="hold" display="0">
                  <p:stCondLst>
                    <p:cond delay="indefinite"/>
                  </p:stCondLst>
                  <p:endCondLst>
                    <p:cond evt="onNext" delay="0">
                      <p:tgtEl>
                        <p:sldTgt/>
                      </p:tgtEl>
                    </p:cond>
                    <p:cond evt="onPrev" delay="0">
                      <p:tgtEl>
                        <p:sldTgt/>
                      </p:tgtEl>
                    </p:cond>
                    <p:cond evt="onStopAudio" delay="0">
                      <p:tgtEl>
                        <p:sldTgt/>
                      </p:tgtEl>
                    </p:cond>
                  </p:endCondLst>
                </p:cTn>
                <p:tgtEl>
                  <p:spTgt spid="176149"/>
                </p:tgtEl>
              </p:cMediaNode>
            </p:audio>
            <p:audio>
              <p:cMediaNode mute="1">
                <p:cTn id="17" fill="hold" display="0">
                  <p:stCondLst>
                    <p:cond delay="indefinite"/>
                  </p:stCondLst>
                  <p:endCondLst>
                    <p:cond evt="onNext" delay="0">
                      <p:tgtEl>
                        <p:sldTgt/>
                      </p:tgtEl>
                    </p:cond>
                    <p:cond evt="onPrev" delay="0">
                      <p:tgtEl>
                        <p:sldTgt/>
                      </p:tgtEl>
                    </p:cond>
                    <p:cond evt="onStopAudio" delay="0">
                      <p:tgtEl>
                        <p:sldTgt/>
                      </p:tgtEl>
                    </p:cond>
                  </p:endCondLst>
                </p:cTn>
                <p:tgtEl>
                  <p:spTgt spid="176150"/>
                </p:tgtEl>
              </p:cMediaNode>
            </p:audio>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6151"/>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6152"/>
                </p:tgtEl>
              </p:cMediaNode>
            </p:audio>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42" name="Picture 14">
            <a:hlinkClick r:id="" action="ppaction://media"/>
          </p:cNvPr>
          <p:cNvPicPr>
            <a:picLocks noRot="1" noChangeAspect="1" noChangeArrowheads="1"/>
          </p:cNvPicPr>
          <p:nvPr>
            <a:wavAudioFile r:embed="rId2" name="ding.wav"/>
          </p:nvPr>
        </p:nvPicPr>
        <p:blipFill>
          <a:blip r:embed="rId5"/>
          <a:srcRect/>
          <a:stretch>
            <a:fillRect/>
          </a:stretch>
        </p:blipFill>
        <p:spPr bwMode="auto">
          <a:xfrm>
            <a:off x="2286000" y="8991600"/>
            <a:ext cx="152400" cy="152400"/>
          </a:xfrm>
          <a:prstGeom prst="rect">
            <a:avLst/>
          </a:prstGeom>
          <a:solidFill>
            <a:srgbClr val="0000CC"/>
          </a:solidFill>
          <a:ln w="9525">
            <a:noFill/>
            <a:miter lim="800000"/>
            <a:headEnd/>
            <a:tailEnd/>
          </a:ln>
        </p:spPr>
      </p:pic>
      <p:pic>
        <p:nvPicPr>
          <p:cNvPr id="176143" name="Picture 15">
            <a:hlinkClick r:id="" action="ppaction://media"/>
          </p:cNvPr>
          <p:cNvPicPr>
            <a:picLocks noRot="1" noChangeAspect="1" noChangeArrowheads="1"/>
          </p:cNvPicPr>
          <p:nvPr>
            <a:wavAudioFile r:embed="rId2" name="ding.wav"/>
          </p:nvPr>
        </p:nvPicPr>
        <p:blipFill>
          <a:blip r:embed="rId5"/>
          <a:srcRect/>
          <a:stretch>
            <a:fillRect/>
          </a:stretch>
        </p:blipFill>
        <p:spPr bwMode="auto">
          <a:xfrm>
            <a:off x="2438400" y="9144000"/>
            <a:ext cx="152400" cy="152400"/>
          </a:xfrm>
          <a:prstGeom prst="rect">
            <a:avLst/>
          </a:prstGeom>
          <a:solidFill>
            <a:srgbClr val="0000CC"/>
          </a:solidFill>
          <a:ln w="9525">
            <a:noFill/>
            <a:miter lim="800000"/>
            <a:headEnd/>
            <a:tailEnd/>
          </a:ln>
        </p:spPr>
      </p:pic>
      <p:pic>
        <p:nvPicPr>
          <p:cNvPr id="176144" name="Picture 16">
            <a:hlinkClick r:id="" action="ppaction://media"/>
          </p:cNvPr>
          <p:cNvPicPr>
            <a:picLocks noRot="1" noChangeAspect="1" noChangeArrowheads="1"/>
          </p:cNvPicPr>
          <p:nvPr>
            <a:wavAudioFile r:embed="rId2" name="ding.wav"/>
          </p:nvPr>
        </p:nvPicPr>
        <p:blipFill>
          <a:blip r:embed="rId5"/>
          <a:srcRect/>
          <a:stretch>
            <a:fillRect/>
          </a:stretch>
        </p:blipFill>
        <p:spPr bwMode="auto">
          <a:xfrm>
            <a:off x="2590800" y="9296400"/>
            <a:ext cx="152400" cy="152400"/>
          </a:xfrm>
          <a:prstGeom prst="rect">
            <a:avLst/>
          </a:prstGeom>
          <a:solidFill>
            <a:srgbClr val="0000CC"/>
          </a:solidFill>
          <a:ln w="9525">
            <a:noFill/>
            <a:miter lim="800000"/>
            <a:headEnd/>
            <a:tailEnd/>
          </a:ln>
        </p:spPr>
      </p:pic>
      <p:pic>
        <p:nvPicPr>
          <p:cNvPr id="176145" name="Picture 17">
            <a:hlinkClick r:id="" action="ppaction://media"/>
          </p:cNvPr>
          <p:cNvPicPr>
            <a:picLocks noRot="1" noChangeAspect="1" noChangeArrowheads="1"/>
          </p:cNvPicPr>
          <p:nvPr>
            <a:wavAudioFile r:embed="rId2" name="ding.wav"/>
          </p:nvPr>
        </p:nvPicPr>
        <p:blipFill>
          <a:blip r:embed="rId5"/>
          <a:srcRect/>
          <a:stretch>
            <a:fillRect/>
          </a:stretch>
        </p:blipFill>
        <p:spPr bwMode="auto">
          <a:xfrm>
            <a:off x="2743200" y="9448800"/>
            <a:ext cx="152400" cy="152400"/>
          </a:xfrm>
          <a:prstGeom prst="rect">
            <a:avLst/>
          </a:prstGeom>
          <a:solidFill>
            <a:srgbClr val="0000CC"/>
          </a:solidFill>
          <a:ln w="9525">
            <a:noFill/>
            <a:miter lim="800000"/>
            <a:headEnd/>
            <a:tailEnd/>
          </a:ln>
        </p:spPr>
      </p:pic>
      <p:pic>
        <p:nvPicPr>
          <p:cNvPr id="176146" name="Picture 18">
            <a:hlinkClick r:id="" action="ppaction://media"/>
          </p:cNvPr>
          <p:cNvPicPr>
            <a:picLocks noRot="1" noChangeAspect="1" noChangeArrowheads="1"/>
          </p:cNvPicPr>
          <p:nvPr>
            <a:wavAudioFile r:embed="rId2" name="ding.wav"/>
          </p:nvPr>
        </p:nvPicPr>
        <p:blipFill>
          <a:blip r:embed="rId5"/>
          <a:srcRect/>
          <a:stretch>
            <a:fillRect/>
          </a:stretch>
        </p:blipFill>
        <p:spPr bwMode="auto">
          <a:xfrm>
            <a:off x="2895600" y="9601200"/>
            <a:ext cx="152400" cy="152400"/>
          </a:xfrm>
          <a:prstGeom prst="rect">
            <a:avLst/>
          </a:prstGeom>
          <a:solidFill>
            <a:srgbClr val="0000CC"/>
          </a:solidFill>
          <a:ln w="9525">
            <a:noFill/>
            <a:miter lim="800000"/>
            <a:headEnd/>
            <a:tailEnd/>
          </a:ln>
        </p:spPr>
      </p:pic>
      <p:pic>
        <p:nvPicPr>
          <p:cNvPr id="176147" name="Picture 19">
            <a:hlinkClick r:id="" action="ppaction://media"/>
          </p:cNvPr>
          <p:cNvPicPr>
            <a:picLocks noRot="1" noChangeAspect="1" noChangeArrowheads="1"/>
          </p:cNvPicPr>
          <p:nvPr>
            <a:wavAudioFile r:embed="rId2" name="ding.wav"/>
          </p:nvPr>
        </p:nvPicPr>
        <p:blipFill>
          <a:blip r:embed="rId5"/>
          <a:srcRect/>
          <a:stretch>
            <a:fillRect/>
          </a:stretch>
        </p:blipFill>
        <p:spPr bwMode="auto">
          <a:xfrm>
            <a:off x="3048000" y="9753600"/>
            <a:ext cx="152400" cy="152400"/>
          </a:xfrm>
          <a:prstGeom prst="rect">
            <a:avLst/>
          </a:prstGeom>
          <a:solidFill>
            <a:srgbClr val="0000CC"/>
          </a:solidFill>
          <a:ln w="9525">
            <a:noFill/>
            <a:miter lim="800000"/>
            <a:headEnd/>
            <a:tailEnd/>
          </a:ln>
        </p:spPr>
      </p:pic>
      <p:pic>
        <p:nvPicPr>
          <p:cNvPr id="176148" name="Picture 20">
            <a:hlinkClick r:id="" action="ppaction://media"/>
          </p:cNvPr>
          <p:cNvPicPr>
            <a:picLocks noRot="1" noChangeAspect="1" noChangeArrowheads="1"/>
          </p:cNvPicPr>
          <p:nvPr>
            <a:wavAudioFile r:embed="rId2" name="ding.wav"/>
          </p:nvPr>
        </p:nvPicPr>
        <p:blipFill>
          <a:blip r:embed="rId5"/>
          <a:srcRect/>
          <a:stretch>
            <a:fillRect/>
          </a:stretch>
        </p:blipFill>
        <p:spPr bwMode="auto">
          <a:xfrm>
            <a:off x="3200400" y="9906000"/>
            <a:ext cx="152400" cy="152400"/>
          </a:xfrm>
          <a:prstGeom prst="rect">
            <a:avLst/>
          </a:prstGeom>
          <a:solidFill>
            <a:srgbClr val="0000CC"/>
          </a:solidFill>
          <a:ln w="9525">
            <a:noFill/>
            <a:miter lim="800000"/>
            <a:headEnd/>
            <a:tailEnd/>
          </a:ln>
        </p:spPr>
      </p:pic>
      <p:pic>
        <p:nvPicPr>
          <p:cNvPr id="176149" name="Picture 21">
            <a:hlinkClick r:id="" action="ppaction://media"/>
          </p:cNvPr>
          <p:cNvPicPr>
            <a:picLocks noRot="1" noChangeAspect="1" noChangeArrowheads="1"/>
          </p:cNvPicPr>
          <p:nvPr>
            <a:wavAudioFile r:embed="rId2" name="ding.wav"/>
          </p:nvPr>
        </p:nvPicPr>
        <p:blipFill>
          <a:blip r:embed="rId5"/>
          <a:srcRect/>
          <a:stretch>
            <a:fillRect/>
          </a:stretch>
        </p:blipFill>
        <p:spPr bwMode="auto">
          <a:xfrm>
            <a:off x="3352800" y="10058400"/>
            <a:ext cx="152400" cy="152400"/>
          </a:xfrm>
          <a:prstGeom prst="rect">
            <a:avLst/>
          </a:prstGeom>
          <a:solidFill>
            <a:srgbClr val="0000CC"/>
          </a:solidFill>
          <a:ln w="9525">
            <a:noFill/>
            <a:miter lim="800000"/>
            <a:headEnd/>
            <a:tailEnd/>
          </a:ln>
        </p:spPr>
      </p:pic>
      <p:pic>
        <p:nvPicPr>
          <p:cNvPr id="176150" name="Picture 22">
            <a:hlinkClick r:id="" action="ppaction://media"/>
          </p:cNvPr>
          <p:cNvPicPr>
            <a:picLocks noRot="1" noChangeAspect="1" noChangeArrowheads="1"/>
          </p:cNvPicPr>
          <p:nvPr>
            <a:wavAudioFile r:embed="rId2" name="ding.wav"/>
          </p:nvPr>
        </p:nvPicPr>
        <p:blipFill>
          <a:blip r:embed="rId5"/>
          <a:srcRect/>
          <a:stretch>
            <a:fillRect/>
          </a:stretch>
        </p:blipFill>
        <p:spPr bwMode="auto">
          <a:xfrm>
            <a:off x="3505200" y="10210800"/>
            <a:ext cx="152400" cy="152400"/>
          </a:xfrm>
          <a:prstGeom prst="rect">
            <a:avLst/>
          </a:prstGeom>
          <a:solidFill>
            <a:srgbClr val="0000CC"/>
          </a:solidFill>
          <a:ln w="9525">
            <a:noFill/>
            <a:miter lim="800000"/>
            <a:headEnd/>
            <a:tailEnd/>
          </a:ln>
        </p:spPr>
      </p:pic>
      <p:pic>
        <p:nvPicPr>
          <p:cNvPr id="176151" name="Picture 23">
            <a:hlinkClick r:id="" action="ppaction://media"/>
          </p:cNvPr>
          <p:cNvPicPr>
            <a:picLocks noRot="1" noChangeAspect="1" noChangeArrowheads="1"/>
          </p:cNvPicPr>
          <p:nvPr>
            <a:wavAudioFile r:embed="rId2" name="ding.wav"/>
          </p:nvPr>
        </p:nvPicPr>
        <p:blipFill>
          <a:blip r:embed="rId5"/>
          <a:srcRect/>
          <a:stretch>
            <a:fillRect/>
          </a:stretch>
        </p:blipFill>
        <p:spPr bwMode="auto">
          <a:xfrm>
            <a:off x="3657600" y="10363200"/>
            <a:ext cx="152400" cy="152400"/>
          </a:xfrm>
          <a:prstGeom prst="rect">
            <a:avLst/>
          </a:prstGeom>
          <a:solidFill>
            <a:srgbClr val="0000CC"/>
          </a:solidFill>
          <a:ln w="9525">
            <a:noFill/>
            <a:miter lim="800000"/>
            <a:headEnd/>
            <a:tailEnd/>
          </a:ln>
        </p:spPr>
      </p:pic>
      <p:pic>
        <p:nvPicPr>
          <p:cNvPr id="176152" name="Picture 24">
            <a:hlinkClick r:id="" action="ppaction://media"/>
          </p:cNvPr>
          <p:cNvPicPr>
            <a:picLocks noRot="1" noChangeAspect="1" noChangeArrowheads="1"/>
          </p:cNvPicPr>
          <p:nvPr>
            <a:wavAudioFile r:embed="rId2" name="ding.wav"/>
          </p:nvPr>
        </p:nvPicPr>
        <p:blipFill>
          <a:blip r:embed="rId5"/>
          <a:srcRect/>
          <a:stretch>
            <a:fillRect/>
          </a:stretch>
        </p:blipFill>
        <p:spPr bwMode="auto">
          <a:xfrm>
            <a:off x="3810000" y="10515600"/>
            <a:ext cx="152400" cy="152400"/>
          </a:xfrm>
          <a:prstGeom prst="rect">
            <a:avLst/>
          </a:prstGeom>
          <a:solidFill>
            <a:srgbClr val="0000CC"/>
          </a:solidFill>
          <a:ln w="9525">
            <a:noFill/>
            <a:miter lim="800000"/>
            <a:headEnd/>
            <a:tailEnd/>
          </a:ln>
        </p:spPr>
      </p:pic>
      <p:sp>
        <p:nvSpPr>
          <p:cNvPr id="176157" name="Rectangle 29"/>
          <p:cNvSpPr>
            <a:spLocks noChangeArrowheads="1"/>
          </p:cNvSpPr>
          <p:nvPr/>
        </p:nvSpPr>
        <p:spPr bwMode="auto">
          <a:xfrm>
            <a:off x="0" y="2286000"/>
            <a:ext cx="1981200" cy="685800"/>
          </a:xfrm>
          <a:prstGeom prst="rect">
            <a:avLst/>
          </a:prstGeom>
          <a:noFill/>
          <a:ln w="9525">
            <a:noFill/>
            <a:miter lim="800000"/>
            <a:headEnd/>
            <a:tailEnd/>
          </a:ln>
        </p:spPr>
        <p:txBody>
          <a:bodyPr/>
          <a:lstStyle/>
          <a:p>
            <a:pPr algn="ctr">
              <a:spcBef>
                <a:spcPct val="20000"/>
              </a:spcBef>
            </a:pPr>
            <a:endParaRPr lang="en-US" sz="2800">
              <a:solidFill>
                <a:srgbClr val="0000FF"/>
              </a:solidFill>
              <a:latin typeface="Times New Roman" pitchFamily="18" charset="0"/>
            </a:endParaRPr>
          </a:p>
        </p:txBody>
      </p:sp>
      <p:sp>
        <p:nvSpPr>
          <p:cNvPr id="176158" name="Rectangle 30"/>
          <p:cNvSpPr>
            <a:spLocks noChangeArrowheads="1"/>
          </p:cNvSpPr>
          <p:nvPr/>
        </p:nvSpPr>
        <p:spPr bwMode="auto">
          <a:xfrm>
            <a:off x="0" y="3048000"/>
            <a:ext cx="2997200" cy="685800"/>
          </a:xfrm>
          <a:prstGeom prst="rect">
            <a:avLst/>
          </a:prstGeom>
          <a:noFill/>
          <a:ln w="9525">
            <a:noFill/>
            <a:miter lim="800000"/>
            <a:headEnd/>
            <a:tailEnd/>
          </a:ln>
        </p:spPr>
        <p:txBody>
          <a:bodyPr/>
          <a:lstStyle/>
          <a:p>
            <a:pPr>
              <a:spcBef>
                <a:spcPct val="20000"/>
              </a:spcBef>
            </a:pPr>
            <a:endParaRPr lang="en-US" sz="2800">
              <a:solidFill>
                <a:srgbClr val="FF0066"/>
              </a:solidFill>
              <a:latin typeface="Times New Roman" pitchFamily="18" charset="0"/>
            </a:endParaRPr>
          </a:p>
        </p:txBody>
      </p:sp>
      <p:sp>
        <p:nvSpPr>
          <p:cNvPr id="176159" name="Rectangle 31"/>
          <p:cNvSpPr>
            <a:spLocks noChangeArrowheads="1"/>
          </p:cNvSpPr>
          <p:nvPr/>
        </p:nvSpPr>
        <p:spPr bwMode="auto">
          <a:xfrm>
            <a:off x="0" y="3733800"/>
            <a:ext cx="1981200" cy="685800"/>
          </a:xfrm>
          <a:prstGeom prst="rect">
            <a:avLst/>
          </a:prstGeom>
          <a:noFill/>
          <a:ln w="9525">
            <a:noFill/>
            <a:miter lim="800000"/>
            <a:headEnd/>
            <a:tailEnd/>
          </a:ln>
        </p:spPr>
        <p:txBody>
          <a:bodyPr/>
          <a:lstStyle/>
          <a:p>
            <a:pPr algn="ctr">
              <a:spcBef>
                <a:spcPct val="20000"/>
              </a:spcBef>
            </a:pPr>
            <a:endParaRPr lang="en-US" sz="2800">
              <a:solidFill>
                <a:srgbClr val="0000FF"/>
              </a:solidFill>
              <a:latin typeface="Times New Roman" pitchFamily="18" charset="0"/>
            </a:endParaRPr>
          </a:p>
        </p:txBody>
      </p:sp>
      <p:sp>
        <p:nvSpPr>
          <p:cNvPr id="176160" name="Rectangle 32"/>
          <p:cNvSpPr>
            <a:spLocks noChangeArrowheads="1"/>
          </p:cNvSpPr>
          <p:nvPr/>
        </p:nvSpPr>
        <p:spPr bwMode="auto">
          <a:xfrm>
            <a:off x="0" y="5181600"/>
            <a:ext cx="3517900" cy="685800"/>
          </a:xfrm>
          <a:prstGeom prst="rect">
            <a:avLst/>
          </a:prstGeom>
          <a:noFill/>
          <a:ln w="9525">
            <a:noFill/>
            <a:miter lim="800000"/>
            <a:headEnd/>
            <a:tailEnd/>
          </a:ln>
        </p:spPr>
        <p:txBody>
          <a:bodyPr/>
          <a:lstStyle/>
          <a:p>
            <a:pPr>
              <a:spcBef>
                <a:spcPct val="20000"/>
              </a:spcBef>
            </a:pPr>
            <a:endParaRPr lang="en-US" sz="2800" b="1">
              <a:solidFill>
                <a:srgbClr val="FF0000"/>
              </a:solidFill>
              <a:latin typeface="Times New Roman" pitchFamily="18" charset="0"/>
            </a:endParaRPr>
          </a:p>
        </p:txBody>
      </p:sp>
      <p:sp>
        <p:nvSpPr>
          <p:cNvPr id="176162" name="Text Box 34"/>
          <p:cNvSpPr txBox="1">
            <a:spLocks noChangeArrowheads="1"/>
          </p:cNvSpPr>
          <p:nvPr/>
        </p:nvSpPr>
        <p:spPr bwMode="auto">
          <a:xfrm>
            <a:off x="0" y="4495800"/>
            <a:ext cx="2514600" cy="519113"/>
          </a:xfrm>
          <a:prstGeom prst="rect">
            <a:avLst/>
          </a:prstGeom>
          <a:noFill/>
          <a:ln w="9525">
            <a:noFill/>
            <a:miter lim="800000"/>
            <a:headEnd/>
            <a:tailEnd/>
          </a:ln>
        </p:spPr>
        <p:txBody>
          <a:bodyPr>
            <a:spAutoFit/>
          </a:bodyPr>
          <a:lstStyle/>
          <a:p>
            <a:pPr>
              <a:spcBef>
                <a:spcPct val="50000"/>
              </a:spcBef>
            </a:pPr>
            <a:endParaRPr lang="en-US" sz="2800"/>
          </a:p>
        </p:txBody>
      </p:sp>
      <p:sp>
        <p:nvSpPr>
          <p:cNvPr id="6176" name="Text Box 51"/>
          <p:cNvSpPr txBox="1">
            <a:spLocks noChangeArrowheads="1"/>
          </p:cNvSpPr>
          <p:nvPr/>
        </p:nvSpPr>
        <p:spPr bwMode="auto">
          <a:xfrm>
            <a:off x="4556125" y="4608513"/>
            <a:ext cx="184150" cy="366712"/>
          </a:xfrm>
          <a:prstGeom prst="rect">
            <a:avLst/>
          </a:prstGeom>
          <a:noFill/>
          <a:ln w="9525">
            <a:noFill/>
            <a:miter lim="800000"/>
            <a:headEnd/>
            <a:tailEnd/>
          </a:ln>
        </p:spPr>
        <p:txBody>
          <a:bodyPr wrap="none">
            <a:spAutoFit/>
          </a:bodyPr>
          <a:lstStyle/>
          <a:p>
            <a:endParaRPr lang="en-US"/>
          </a:p>
        </p:txBody>
      </p:sp>
      <p:sp>
        <p:nvSpPr>
          <p:cNvPr id="23" name="Text Box 46"/>
          <p:cNvSpPr txBox="1">
            <a:spLocks noChangeArrowheads="1"/>
          </p:cNvSpPr>
          <p:nvPr/>
        </p:nvSpPr>
        <p:spPr bwMode="auto">
          <a:xfrm>
            <a:off x="613681" y="1766040"/>
            <a:ext cx="8207375" cy="1569660"/>
          </a:xfrm>
          <a:prstGeom prst="rect">
            <a:avLst/>
          </a:prstGeom>
          <a:noFill/>
          <a:ln w="9525">
            <a:noFill/>
            <a:miter lim="800000"/>
            <a:headEnd/>
            <a:tailEnd/>
          </a:ln>
          <a:effectLst/>
        </p:spPr>
        <p:txBody>
          <a:bodyPr wrap="square">
            <a:spAutoFit/>
          </a:bodyPr>
          <a:lstStyle/>
          <a:p>
            <a:pPr algn="justLow">
              <a:spcBef>
                <a:spcPct val="20000"/>
              </a:spcBef>
            </a:pPr>
            <a:r>
              <a:rPr lang="en-US" sz="3200" b="1" smtClean="0">
                <a:solidFill>
                  <a:srgbClr val="C00000"/>
                </a:solidFill>
                <a:latin typeface="Times New Roman" pitchFamily="18" charset="0"/>
                <a:cs typeface="Times New Roman" pitchFamily="18" charset="0"/>
              </a:rPr>
              <a:t>*</a:t>
            </a:r>
            <a:r>
              <a:rPr lang="en-US" sz="3200" b="1" smtClean="0">
                <a:solidFill>
                  <a:srgbClr val="000099"/>
                </a:solidFill>
                <a:latin typeface="Times New Roman" pitchFamily="18" charset="0"/>
                <a:cs typeface="Times New Roman" pitchFamily="18" charset="0"/>
              </a:rPr>
              <a:t> </a:t>
            </a:r>
            <a:r>
              <a:rPr lang="en-US" sz="3200" b="1" smtClean="0">
                <a:solidFill>
                  <a:srgbClr val="C00000"/>
                </a:solidFill>
                <a:latin typeface="Times New Roman" pitchFamily="18" charset="0"/>
                <a:cs typeface="Times New Roman" pitchFamily="18" charset="0"/>
              </a:rPr>
              <a:t>Thí nghiệm 1</a:t>
            </a:r>
            <a:r>
              <a:rPr lang="en-US" sz="3200" b="1" smtClean="0">
                <a:solidFill>
                  <a:srgbClr val="000099"/>
                </a:solidFill>
                <a:latin typeface="Times New Roman" pitchFamily="18" charset="0"/>
                <a:cs typeface="Times New Roman" pitchFamily="18" charset="0"/>
              </a:rPr>
              <a:t>:  </a:t>
            </a:r>
            <a:r>
              <a:rPr lang="en-US" sz="3200" b="1">
                <a:solidFill>
                  <a:srgbClr val="000099"/>
                </a:solidFill>
                <a:latin typeface="Times New Roman" pitchFamily="18" charset="0"/>
                <a:cs typeface="Times New Roman" pitchFamily="18" charset="0"/>
              </a:rPr>
              <a:t>Đổ nước nóng vào </a:t>
            </a:r>
            <a:r>
              <a:rPr lang="en-US" sz="3200" b="1" smtClean="0">
                <a:solidFill>
                  <a:srgbClr val="000099"/>
                </a:solidFill>
                <a:latin typeface="Times New Roman" pitchFamily="18" charset="0"/>
                <a:cs typeface="Times New Roman" pitchFamily="18" charset="0"/>
              </a:rPr>
              <a:t>cốc, </a:t>
            </a:r>
            <a:r>
              <a:rPr lang="en-US" sz="3200" b="1">
                <a:solidFill>
                  <a:srgbClr val="000099"/>
                </a:solidFill>
                <a:latin typeface="Times New Roman" pitchFamily="18" charset="0"/>
                <a:cs typeface="Times New Roman" pitchFamily="18" charset="0"/>
              </a:rPr>
              <a:t>quan </a:t>
            </a:r>
            <a:r>
              <a:rPr lang="en-US" sz="3200" b="1" smtClean="0">
                <a:solidFill>
                  <a:srgbClr val="000099"/>
                </a:solidFill>
                <a:latin typeface="Times New Roman" pitchFamily="18" charset="0"/>
                <a:cs typeface="Times New Roman" pitchFamily="18" charset="0"/>
              </a:rPr>
              <a:t>sát phía trên miệng cốc thấy hiện </a:t>
            </a:r>
            <a:r>
              <a:rPr lang="en-US" sz="3200" b="1">
                <a:solidFill>
                  <a:srgbClr val="000099"/>
                </a:solidFill>
                <a:latin typeface="Times New Roman" pitchFamily="18" charset="0"/>
                <a:cs typeface="Times New Roman" pitchFamily="18" charset="0"/>
              </a:rPr>
              <a:t>tượng </a:t>
            </a:r>
            <a:r>
              <a:rPr lang="en-US" sz="3200" b="1" smtClean="0">
                <a:solidFill>
                  <a:srgbClr val="000099"/>
                </a:solidFill>
                <a:latin typeface="Times New Roman" pitchFamily="18" charset="0"/>
                <a:cs typeface="Times New Roman" pitchFamily="18" charset="0"/>
              </a:rPr>
              <a:t>gì xảy ra? Hãy giải thích hiện tượng đó.</a:t>
            </a:r>
            <a:endParaRPr lang="en-US" sz="32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258923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mute="1">
                <p:cTn id="7" fill="hold" display="0">
                  <p:stCondLst>
                    <p:cond delay="indefinite"/>
                  </p:stCondLst>
                  <p:endCondLst>
                    <p:cond evt="onNext" delay="0">
                      <p:tgtEl>
                        <p:sldTgt/>
                      </p:tgtEl>
                    </p:cond>
                    <p:cond evt="onPrev" delay="0">
                      <p:tgtEl>
                        <p:sldTgt/>
                      </p:tgtEl>
                    </p:cond>
                    <p:cond evt="onStopAudio" delay="0">
                      <p:tgtEl>
                        <p:sldTgt/>
                      </p:tgtEl>
                    </p:cond>
                  </p:endCondLst>
                </p:cTn>
                <p:tgtEl>
                  <p:spTgt spid="176142"/>
                </p:tgtEl>
              </p:cMediaNode>
            </p:audio>
            <p:audio>
              <p:cMediaNode mute="1">
                <p:cTn id="8" fill="hold" display="0">
                  <p:stCondLst>
                    <p:cond delay="indefinite"/>
                  </p:stCondLst>
                  <p:endCondLst>
                    <p:cond evt="onNext" delay="0">
                      <p:tgtEl>
                        <p:sldTgt/>
                      </p:tgtEl>
                    </p:cond>
                    <p:cond evt="onPrev" delay="0">
                      <p:tgtEl>
                        <p:sldTgt/>
                      </p:tgtEl>
                    </p:cond>
                    <p:cond evt="onStopAudio" delay="0">
                      <p:tgtEl>
                        <p:sldTgt/>
                      </p:tgtEl>
                    </p:cond>
                  </p:endCondLst>
                </p:cTn>
                <p:tgtEl>
                  <p:spTgt spid="176143"/>
                </p:tgtEl>
              </p:cMediaNode>
            </p:audio>
            <p:audio>
              <p:cMediaNode mute="1">
                <p:cTn id="9" fill="hold" display="0">
                  <p:stCondLst>
                    <p:cond delay="indefinite"/>
                  </p:stCondLst>
                  <p:endCondLst>
                    <p:cond evt="onNext" delay="0">
                      <p:tgtEl>
                        <p:sldTgt/>
                      </p:tgtEl>
                    </p:cond>
                    <p:cond evt="onPrev" delay="0">
                      <p:tgtEl>
                        <p:sldTgt/>
                      </p:tgtEl>
                    </p:cond>
                    <p:cond evt="onStopAudio" delay="0">
                      <p:tgtEl>
                        <p:sldTgt/>
                      </p:tgtEl>
                    </p:cond>
                  </p:endCondLst>
                </p:cTn>
                <p:tgtEl>
                  <p:spTgt spid="176144"/>
                </p:tgtEl>
              </p:cMediaNode>
            </p:audio>
            <p:audio>
              <p:cMediaNode mute="1">
                <p:cTn id="10" fill="hold" display="0">
                  <p:stCondLst>
                    <p:cond delay="indefinite"/>
                  </p:stCondLst>
                  <p:endCondLst>
                    <p:cond evt="onNext" delay="0">
                      <p:tgtEl>
                        <p:sldTgt/>
                      </p:tgtEl>
                    </p:cond>
                    <p:cond evt="onPrev" delay="0">
                      <p:tgtEl>
                        <p:sldTgt/>
                      </p:tgtEl>
                    </p:cond>
                    <p:cond evt="onStopAudio" delay="0">
                      <p:tgtEl>
                        <p:sldTgt/>
                      </p:tgtEl>
                    </p:cond>
                  </p:endCondLst>
                </p:cTn>
                <p:tgtEl>
                  <p:spTgt spid="176145"/>
                </p:tgtEl>
              </p:cMediaNode>
            </p:audio>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176146"/>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6147"/>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176148"/>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176149"/>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176150"/>
                </p:tgtEl>
              </p:cMediaNode>
            </p:audio>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176151"/>
                </p:tgtEl>
              </p:cMediaNode>
            </p:audio>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76152"/>
                </p:tgtEl>
              </p:cMediaNode>
            </p:audio>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645fd473f4f914faa43c93bc52dfc63edf6fd0"/>
  <p:tag name="ISPRING_RESOURCE_PATHS_HASH_2" val="bb9178afd573a9d66d78efbd6b0e485d5555"/>
</p:tagLst>
</file>

<file path=ppt/tags/tag2.xml><?xml version="1.0" encoding="utf-8"?>
<p:tagLst xmlns:a="http://schemas.openxmlformats.org/drawingml/2006/main" xmlns:r="http://schemas.openxmlformats.org/officeDocument/2006/relationships" xmlns:p="http://schemas.openxmlformats.org/presentationml/2006/main">
  <p:tag name="ISPRING_SLIDE_ID" val="{3401F877-3217-41CA-9D1F-5433C4E647B7}"/>
  <p:tag name="GENSWF_ADVANCE_TIME" val="251.187"/>
  <p:tag name="TIMING" val=""/>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 val="{3401F877-3217-41CA-9D1F-5433C4E647B7}"/>
  <p:tag name="GENSWF_ADVANCE_TIME" val="251.187"/>
  <p:tag name="TIMING" val=""/>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 val="{3401F877-3217-41CA-9D1F-5433C4E647B7}"/>
  <p:tag name="GENSWF_ADVANCE_TIME" val="251.187"/>
  <p:tag name="TIMING" val=""/>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 val="{3401F877-3217-41CA-9D1F-5433C4E647B7}"/>
  <p:tag name="GENSWF_ADVANCE_TIME" val="251.187"/>
  <p:tag name="TIMING" val=""/>
  <p:tag name="ISPRING_CUSTOM_TIMING_US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2281</TotalTime>
  <Words>352</Words>
  <Application>Microsoft Office PowerPoint</Application>
  <PresentationFormat>On-screen Show (4:3)</PresentationFormat>
  <Paragraphs>34</Paragraphs>
  <Slides>21</Slides>
  <Notes>4</Notes>
  <HiddenSlides>0</HiddenSlides>
  <MMClips>33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24" baseType="lpstr">
      <vt:lpstr>Default Design</vt:lpstr>
      <vt:lpstr>Package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Tel: 06513 943 555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jfjfgd</dc:title>
  <dc:creator>Welcome</dc:creator>
  <cp:lastModifiedBy>May</cp:lastModifiedBy>
  <cp:revision>263</cp:revision>
  <dcterms:created xsi:type="dcterms:W3CDTF">2014-11-09T02:44:01Z</dcterms:created>
  <dcterms:modified xsi:type="dcterms:W3CDTF">2020-09-15T09:03:42Z</dcterms:modified>
</cp:coreProperties>
</file>